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sldIdLst>
    <p:sldId id="256" r:id="rId2"/>
    <p:sldId id="257" r:id="rId3"/>
    <p:sldId id="259" r:id="rId4"/>
    <p:sldId id="260" r:id="rId5"/>
    <p:sldId id="268" r:id="rId6"/>
    <p:sldId id="269" r:id="rId7"/>
    <p:sldId id="258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362" r:id="rId16"/>
    <p:sldId id="363" r:id="rId17"/>
    <p:sldId id="364" r:id="rId18"/>
    <p:sldId id="365" r:id="rId19"/>
    <p:sldId id="366" r:id="rId20"/>
    <p:sldId id="367" r:id="rId21"/>
    <p:sldId id="368" r:id="rId22"/>
    <p:sldId id="369" r:id="rId23"/>
    <p:sldId id="370" r:id="rId24"/>
    <p:sldId id="371" r:id="rId25"/>
    <p:sldId id="372" r:id="rId26"/>
    <p:sldId id="328" r:id="rId27"/>
    <p:sldId id="373" r:id="rId28"/>
    <p:sldId id="374" r:id="rId29"/>
    <p:sldId id="375" r:id="rId30"/>
    <p:sldId id="376" r:id="rId31"/>
    <p:sldId id="377" r:id="rId32"/>
    <p:sldId id="287" r:id="rId33"/>
    <p:sldId id="288" r:id="rId34"/>
    <p:sldId id="304" r:id="rId35"/>
    <p:sldId id="378" r:id="rId3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3"/>
    <p:restoredTop sz="95801"/>
  </p:normalViewPr>
  <p:slideViewPr>
    <p:cSldViewPr snapToGrid="0" snapToObjects="1">
      <p:cViewPr varScale="1">
        <p:scale>
          <a:sx n="109" d="100"/>
          <a:sy n="109" d="100"/>
        </p:scale>
        <p:origin x="-5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7" Type="http://schemas.openxmlformats.org/officeDocument/2006/relationships/image" Target="../media/image31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4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7" Type="http://schemas.openxmlformats.org/officeDocument/2006/relationships/image" Target="../media/image42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6" Type="http://schemas.openxmlformats.org/officeDocument/2006/relationships/image" Target="../media/image41.wmf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5/11/22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578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5/11/22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73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7973"/>
            <a:ext cx="8404122" cy="49849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5/11/22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90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50AB7-8031-48B3-AF32-9F494DE3B88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01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5/11/22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755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5/11/22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67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5/11/22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09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7" y="929148"/>
            <a:ext cx="10640005" cy="7615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1681163"/>
            <a:ext cx="5282192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384" y="2505075"/>
            <a:ext cx="5282192" cy="342377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5/11/22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871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5/11/22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35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5/11/22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37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5/11/22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2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5/11/22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309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2F3E8B1C-86EF-43CF-8304-249481088644}" type="datetimeFigureOut">
              <a:rPr lang="en-US" smtClean="0"/>
              <a:pPr/>
              <a:t>5/11/22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5334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8" r:id="rId6"/>
    <p:sldLayoutId id="2147483693" r:id="rId7"/>
    <p:sldLayoutId id="2147483694" r:id="rId8"/>
    <p:sldLayoutId id="2147483695" r:id="rId9"/>
    <p:sldLayoutId id="2147483697" r:id="rId10"/>
    <p:sldLayoutId id="2147483696" r:id="rId11"/>
    <p:sldLayoutId id="2147483700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3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oleObject" Target="../embeddings/oleObject7.bin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29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1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8.bin"/><Relationship Id="rId10" Type="http://schemas.openxmlformats.org/officeDocument/2006/relationships/image" Target="../media/image28.wmf"/><Relationship Id="rId4" Type="http://schemas.openxmlformats.org/officeDocument/2006/relationships/image" Target="../media/image25.w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30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35.wmf"/><Relationship Id="rId4" Type="http://schemas.openxmlformats.org/officeDocument/2006/relationships/image" Target="../media/image32.wmf"/><Relationship Id="rId9" Type="http://schemas.openxmlformats.org/officeDocument/2006/relationships/oleObject" Target="../embeddings/oleObject12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oleObject" Target="../embeddings/oleObject18.bin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40.wmf"/><Relationship Id="rId17" Type="http://schemas.openxmlformats.org/officeDocument/2006/relationships/image" Target="../media/image43.jpe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42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37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5" Type="http://schemas.openxmlformats.org/officeDocument/2006/relationships/oleObject" Target="../embeddings/oleObject19.bin"/><Relationship Id="rId10" Type="http://schemas.openxmlformats.org/officeDocument/2006/relationships/image" Target="../media/image39.wmf"/><Relationship Id="rId4" Type="http://schemas.openxmlformats.org/officeDocument/2006/relationships/image" Target="../media/image36.wmf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41.w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A45274BC-FBE0-2B63-2D7D-F1114F2352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899024"/>
            <a:ext cx="3076032" cy="391494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400" kern="1200" cap="all" spc="30" baseline="0">
                <a:latin typeface="+mj-lt"/>
                <a:ea typeface="+mj-ea"/>
                <a:cs typeface="+mj-cs"/>
              </a:rPr>
              <a:t>Ant Colony Optimization (ACO)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371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Resim 6">
            <a:extLst>
              <a:ext uri="{FF2B5EF4-FFF2-40B4-BE49-F238E27FC236}">
                <a16:creationId xmlns:a16="http://schemas.microsoft.com/office/drawing/2014/main" id="{92DB32BB-044E-B887-B629-1817660D6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1879" y="723901"/>
            <a:ext cx="516674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47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B1DC15E-9D99-CBDA-DAE6-419428093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Ant </a:t>
            </a:r>
            <a:r>
              <a:rPr lang="tr-TR" dirty="0" err="1"/>
              <a:t>Foraging</a:t>
            </a:r>
            <a:endParaRPr lang="tr-TR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4BE54792-77A8-7149-D0AD-667034C4EF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6" r="1176" b="6199"/>
          <a:stretch/>
        </p:blipFill>
        <p:spPr bwMode="auto">
          <a:xfrm>
            <a:off x="2649919" y="1911096"/>
            <a:ext cx="6942137" cy="3959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8BCB93-F5B0-2EF8-077E-371671A186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0" r="2997" b="2197"/>
          <a:stretch/>
        </p:blipFill>
        <p:spPr bwMode="auto">
          <a:xfrm>
            <a:off x="2649919" y="1911096"/>
            <a:ext cx="6814121" cy="4151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5F0B0F3B-7826-7C2B-3A30-C8D5C3BCB8CA}"/>
              </a:ext>
            </a:extLst>
          </p:cNvPr>
          <p:cNvSpPr txBox="1"/>
          <p:nvPr/>
        </p:nvSpPr>
        <p:spPr>
          <a:xfrm>
            <a:off x="3218688" y="5020056"/>
            <a:ext cx="7801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/>
              <a:t>The</a:t>
            </a:r>
            <a:r>
              <a:rPr lang="tr-TR" dirty="0"/>
              <a:t> ant on </a:t>
            </a:r>
            <a:r>
              <a:rPr lang="tr-TR" dirty="0" err="1"/>
              <a:t>shorter</a:t>
            </a:r>
            <a:r>
              <a:rPr lang="tr-TR" dirty="0"/>
              <a:t> </a:t>
            </a:r>
            <a:r>
              <a:rPr lang="tr-TR" dirty="0" err="1"/>
              <a:t>path</a:t>
            </a:r>
            <a:r>
              <a:rPr lang="tr-TR" dirty="0"/>
              <a:t> has a </a:t>
            </a:r>
            <a:r>
              <a:rPr lang="tr-TR" dirty="0" err="1"/>
              <a:t>shorter</a:t>
            </a:r>
            <a:r>
              <a:rPr lang="tr-TR" dirty="0"/>
              <a:t> </a:t>
            </a:r>
            <a:r>
              <a:rPr lang="tr-TR" dirty="0" err="1"/>
              <a:t>to-and-fro</a:t>
            </a:r>
            <a:r>
              <a:rPr lang="tr-TR" dirty="0"/>
              <a:t> time </a:t>
            </a:r>
            <a:r>
              <a:rPr lang="tr-TR" dirty="0" err="1"/>
              <a:t>from</a:t>
            </a:r>
            <a:r>
              <a:rPr lang="tr-TR" dirty="0"/>
              <a:t> </a:t>
            </a:r>
            <a:r>
              <a:rPr lang="tr-TR" dirty="0" err="1"/>
              <a:t>it’s</a:t>
            </a:r>
            <a:r>
              <a:rPr lang="tr-TR" dirty="0"/>
              <a:t> </a:t>
            </a:r>
            <a:r>
              <a:rPr lang="tr-TR" dirty="0" err="1"/>
              <a:t>nest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food</a:t>
            </a:r>
            <a:r>
              <a:rPr lang="tr-T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1442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B1DC15E-9D99-CBDA-DAE6-419428093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Ant </a:t>
            </a:r>
            <a:r>
              <a:rPr lang="tr-TR" dirty="0" err="1"/>
              <a:t>Foraging</a:t>
            </a:r>
            <a:endParaRPr lang="tr-TR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4BE54792-77A8-7149-D0AD-667034C4EF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6" r="1176" b="3338"/>
          <a:stretch/>
        </p:blipFill>
        <p:spPr bwMode="auto">
          <a:xfrm>
            <a:off x="2649919" y="1911096"/>
            <a:ext cx="6942137" cy="409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8BCB93-F5B0-2EF8-077E-371671A186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0" r="2997" b="3345"/>
          <a:stretch/>
        </p:blipFill>
        <p:spPr bwMode="auto">
          <a:xfrm>
            <a:off x="2649919" y="1911096"/>
            <a:ext cx="6814121" cy="409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1561D1C-BDA0-AE69-CDE4-418096FC2E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2" r="1886" b="3522"/>
          <a:stretch/>
        </p:blipFill>
        <p:spPr bwMode="auto">
          <a:xfrm>
            <a:off x="2649920" y="1920240"/>
            <a:ext cx="6892162" cy="4087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6F159AA8-4583-1BF1-764E-C1AB7980A965}"/>
              </a:ext>
            </a:extLst>
          </p:cNvPr>
          <p:cNvSpPr txBox="1"/>
          <p:nvPr/>
        </p:nvSpPr>
        <p:spPr>
          <a:xfrm>
            <a:off x="3218688" y="5020056"/>
            <a:ext cx="6556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density</a:t>
            </a:r>
            <a:r>
              <a:rPr lang="tr-TR" dirty="0"/>
              <a:t> of </a:t>
            </a:r>
            <a:r>
              <a:rPr lang="tr-TR" dirty="0" err="1"/>
              <a:t>pheromone</a:t>
            </a:r>
            <a:r>
              <a:rPr lang="tr-TR" dirty="0"/>
              <a:t> on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shorter</a:t>
            </a:r>
            <a:r>
              <a:rPr lang="tr-TR" dirty="0"/>
              <a:t> </a:t>
            </a:r>
            <a:r>
              <a:rPr lang="tr-TR" dirty="0" err="1"/>
              <a:t>path</a:t>
            </a:r>
            <a:r>
              <a:rPr lang="tr-TR" dirty="0"/>
              <a:t> is </a:t>
            </a:r>
            <a:r>
              <a:rPr lang="tr-TR" dirty="0" err="1"/>
              <a:t>higher</a:t>
            </a:r>
            <a:r>
              <a:rPr lang="tr-TR" dirty="0"/>
              <a:t> </a:t>
            </a:r>
            <a:r>
              <a:rPr lang="tr-TR" dirty="0" err="1"/>
              <a:t>because</a:t>
            </a:r>
            <a:r>
              <a:rPr lang="tr-TR" dirty="0"/>
              <a:t> of 2 </a:t>
            </a:r>
            <a:r>
              <a:rPr lang="tr-TR" dirty="0" err="1"/>
              <a:t>passes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ant (as </a:t>
            </a:r>
            <a:r>
              <a:rPr lang="tr-TR" dirty="0" err="1"/>
              <a:t>compared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1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other</a:t>
            </a:r>
            <a:r>
              <a:rPr lang="tr-TR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088185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B1DC15E-9D99-CBDA-DAE6-419428093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Ant </a:t>
            </a:r>
            <a:r>
              <a:rPr lang="tr-TR" dirty="0" err="1"/>
              <a:t>Foraging</a:t>
            </a:r>
            <a:endParaRPr lang="tr-TR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4BE54792-77A8-7149-D0AD-667034C4EF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6" r="1176" b="4834"/>
          <a:stretch/>
        </p:blipFill>
        <p:spPr bwMode="auto">
          <a:xfrm>
            <a:off x="2649919" y="1911096"/>
            <a:ext cx="6942137" cy="4024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5047622B-7E34-4F2D-8144-7005DB1A28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t="11567" r="1708" b="6744"/>
          <a:stretch/>
        </p:blipFill>
        <p:spPr bwMode="auto">
          <a:xfrm>
            <a:off x="2724912" y="1911096"/>
            <a:ext cx="6867144" cy="3931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560F0424-DC68-FFCC-50A8-9F24139D4391}"/>
              </a:ext>
            </a:extLst>
          </p:cNvPr>
          <p:cNvSpPr txBox="1"/>
          <p:nvPr/>
        </p:nvSpPr>
        <p:spPr>
          <a:xfrm>
            <a:off x="3218688" y="5020056"/>
            <a:ext cx="655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next</a:t>
            </a:r>
            <a:r>
              <a:rPr lang="tr-TR" dirty="0"/>
              <a:t> ant </a:t>
            </a:r>
            <a:r>
              <a:rPr lang="tr-TR" dirty="0" err="1"/>
              <a:t>takes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shorter</a:t>
            </a:r>
            <a:r>
              <a:rPr lang="tr-TR" dirty="0"/>
              <a:t> </a:t>
            </a:r>
            <a:r>
              <a:rPr lang="tr-TR" dirty="0" err="1"/>
              <a:t>route</a:t>
            </a:r>
            <a:r>
              <a:rPr lang="tr-T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4661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B1DC15E-9D99-CBDA-DAE6-419428093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Ant </a:t>
            </a:r>
            <a:r>
              <a:rPr lang="tr-TR" dirty="0" err="1"/>
              <a:t>Foraging</a:t>
            </a:r>
            <a:endParaRPr lang="tr-TR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4BE54792-77A8-7149-D0AD-667034C4EF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6" r="1176" b="2766"/>
          <a:stretch/>
        </p:blipFill>
        <p:spPr bwMode="auto">
          <a:xfrm>
            <a:off x="2649919" y="1911096"/>
            <a:ext cx="6942137" cy="4123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A0194E-2CCE-D8A0-4651-31F6503E4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" t="11771" r="1176" b="2748"/>
          <a:stretch/>
        </p:blipFill>
        <p:spPr bwMode="auto">
          <a:xfrm>
            <a:off x="2743200" y="1911096"/>
            <a:ext cx="6848856" cy="4123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9141654D-5800-3F51-CB27-337A4A9A6A30}"/>
              </a:ext>
            </a:extLst>
          </p:cNvPr>
          <p:cNvSpPr txBox="1"/>
          <p:nvPr/>
        </p:nvSpPr>
        <p:spPr>
          <a:xfrm>
            <a:off x="3218688" y="5020056"/>
            <a:ext cx="6556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Over</a:t>
            </a:r>
            <a:r>
              <a:rPr lang="tr-TR" dirty="0"/>
              <a:t> </a:t>
            </a:r>
            <a:r>
              <a:rPr lang="tr-TR" dirty="0" err="1"/>
              <a:t>many</a:t>
            </a:r>
            <a:r>
              <a:rPr lang="tr-TR" dirty="0"/>
              <a:t> </a:t>
            </a:r>
            <a:r>
              <a:rPr lang="tr-TR" dirty="0" err="1"/>
              <a:t>iterations</a:t>
            </a:r>
            <a:r>
              <a:rPr lang="tr-TR" dirty="0"/>
              <a:t>, </a:t>
            </a:r>
            <a:r>
              <a:rPr lang="tr-TR" dirty="0" err="1"/>
              <a:t>more</a:t>
            </a:r>
            <a:r>
              <a:rPr lang="tr-TR" dirty="0"/>
              <a:t> </a:t>
            </a:r>
            <a:r>
              <a:rPr lang="tr-TR" dirty="0" err="1"/>
              <a:t>ants</a:t>
            </a:r>
            <a:r>
              <a:rPr lang="tr-TR" dirty="0"/>
              <a:t> </a:t>
            </a:r>
            <a:r>
              <a:rPr lang="tr-TR" dirty="0" err="1"/>
              <a:t>begin</a:t>
            </a:r>
            <a:r>
              <a:rPr lang="tr-TR" dirty="0"/>
              <a:t> </a:t>
            </a:r>
            <a:r>
              <a:rPr lang="tr-TR" dirty="0" err="1"/>
              <a:t>using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path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higher</a:t>
            </a:r>
            <a:r>
              <a:rPr lang="tr-TR" dirty="0"/>
              <a:t> </a:t>
            </a:r>
            <a:r>
              <a:rPr lang="tr-TR" dirty="0" err="1"/>
              <a:t>pheromone</a:t>
            </a:r>
            <a:r>
              <a:rPr lang="tr-TR" dirty="0"/>
              <a:t>, </a:t>
            </a:r>
            <a:r>
              <a:rPr lang="tr-TR" dirty="0" err="1"/>
              <a:t>thereby</a:t>
            </a:r>
            <a:r>
              <a:rPr lang="tr-TR" dirty="0"/>
              <a:t> </a:t>
            </a:r>
            <a:r>
              <a:rPr lang="tr-TR" dirty="0" err="1"/>
              <a:t>further</a:t>
            </a:r>
            <a:r>
              <a:rPr lang="tr-TR" dirty="0"/>
              <a:t> </a:t>
            </a:r>
            <a:r>
              <a:rPr lang="tr-TR" dirty="0" err="1"/>
              <a:t>reinforcing</a:t>
            </a:r>
            <a:r>
              <a:rPr lang="tr-TR" dirty="0"/>
              <a:t> it.</a:t>
            </a:r>
          </a:p>
        </p:txBody>
      </p:sp>
    </p:spTree>
    <p:extLst>
      <p:ext uri="{BB962C8B-B14F-4D97-AF65-F5344CB8AC3E}">
        <p14:creationId xmlns:p14="http://schemas.microsoft.com/office/powerpoint/2010/main" val="2901736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B1DC15E-9D99-CBDA-DAE6-419428093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Ant </a:t>
            </a:r>
            <a:r>
              <a:rPr lang="tr-TR" dirty="0" err="1"/>
              <a:t>Foraging</a:t>
            </a:r>
            <a:endParaRPr lang="tr-TR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4BE54792-77A8-7149-D0AD-667034C4EF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5" r="1176" b="2194"/>
          <a:stretch/>
        </p:blipFill>
        <p:spPr bwMode="auto">
          <a:xfrm>
            <a:off x="2649919" y="1911096"/>
            <a:ext cx="6942137" cy="4151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1672AFA-12B8-3BE8-D70F-DCD6514F08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 t="11215" r="1886" b="2194"/>
          <a:stretch/>
        </p:blipFill>
        <p:spPr bwMode="auto">
          <a:xfrm>
            <a:off x="2770632" y="1911096"/>
            <a:ext cx="6771450" cy="4151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1BDD2DA2-E1F2-B765-F445-680C7A7B567B}"/>
              </a:ext>
            </a:extLst>
          </p:cNvPr>
          <p:cNvSpPr txBox="1"/>
          <p:nvPr/>
        </p:nvSpPr>
        <p:spPr>
          <a:xfrm>
            <a:off x="3218688" y="5020056"/>
            <a:ext cx="655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After</a:t>
            </a:r>
            <a:r>
              <a:rPr lang="tr-TR" dirty="0"/>
              <a:t> </a:t>
            </a:r>
            <a:r>
              <a:rPr lang="tr-TR" dirty="0" err="1"/>
              <a:t>some</a:t>
            </a:r>
            <a:r>
              <a:rPr lang="tr-TR" dirty="0"/>
              <a:t> time,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shorter</a:t>
            </a:r>
            <a:r>
              <a:rPr lang="tr-TR" dirty="0"/>
              <a:t> </a:t>
            </a:r>
            <a:r>
              <a:rPr lang="tr-TR" dirty="0" err="1"/>
              <a:t>path</a:t>
            </a:r>
            <a:r>
              <a:rPr lang="tr-TR" dirty="0"/>
              <a:t> is </a:t>
            </a:r>
            <a:r>
              <a:rPr lang="tr-TR" dirty="0" err="1"/>
              <a:t>almost</a:t>
            </a:r>
            <a:r>
              <a:rPr lang="tr-TR" dirty="0"/>
              <a:t> </a:t>
            </a:r>
            <a:r>
              <a:rPr lang="tr-TR" dirty="0" err="1"/>
              <a:t>exclusively</a:t>
            </a:r>
            <a:r>
              <a:rPr lang="tr-TR" dirty="0"/>
              <a:t> </a:t>
            </a:r>
            <a:r>
              <a:rPr lang="tr-TR" dirty="0" err="1"/>
              <a:t>used</a:t>
            </a:r>
            <a:r>
              <a:rPr lang="tr-T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5053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0" name="Picture 4" descr="algorithm, step 2">
            <a:extLst>
              <a:ext uri="{FF2B5EF4-FFF2-40B4-BE49-F238E27FC236}">
                <a16:creationId xmlns:a16="http://schemas.microsoft.com/office/drawing/2014/main" id="{6911F029-AA5A-4B6D-8C3C-497B9A90C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4" y="914400"/>
            <a:ext cx="29749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5" descr="algorithm, step 1">
            <a:extLst>
              <a:ext uri="{FF2B5EF4-FFF2-40B4-BE49-F238E27FC236}">
                <a16:creationId xmlns:a16="http://schemas.microsoft.com/office/drawing/2014/main" id="{94E85C07-BFB1-4B74-93AD-45315FA2F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914400"/>
            <a:ext cx="28733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7">
            <a:extLst>
              <a:ext uri="{FF2B5EF4-FFF2-40B4-BE49-F238E27FC236}">
                <a16:creationId xmlns:a16="http://schemas.microsoft.com/office/drawing/2014/main" id="{D3E986FC-B484-440D-9791-9B308B6A9ACB}"/>
              </a:ext>
            </a:extLst>
          </p:cNvPr>
          <p:cNvGrpSpPr>
            <a:grpSpLocks/>
          </p:cNvGrpSpPr>
          <p:nvPr/>
        </p:nvGrpSpPr>
        <p:grpSpPr bwMode="auto">
          <a:xfrm>
            <a:off x="7543801" y="914400"/>
            <a:ext cx="2974975" cy="5486400"/>
            <a:chOff x="3792" y="432"/>
            <a:chExt cx="1874" cy="3456"/>
          </a:xfrm>
        </p:grpSpPr>
        <p:pic>
          <p:nvPicPr>
            <p:cNvPr id="38918" name="Picture 16" descr="algorithm, step 3">
              <a:extLst>
                <a:ext uri="{FF2B5EF4-FFF2-40B4-BE49-F238E27FC236}">
                  <a16:creationId xmlns:a16="http://schemas.microsoft.com/office/drawing/2014/main" id="{4F0DD0C5-85D7-40CD-AEAE-AB59B366F4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432"/>
              <a:ext cx="1874" cy="3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19" name="Text Box 6">
              <a:extLst>
                <a:ext uri="{FF2B5EF4-FFF2-40B4-BE49-F238E27FC236}">
                  <a16:creationId xmlns:a16="http://schemas.microsoft.com/office/drawing/2014/main" id="{96989B02-DE2B-479F-A57C-2B924FB137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0" y="1660"/>
              <a:ext cx="4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l-GR" altLang="en-US" sz="1600" b="1">
                  <a:cs typeface="Times New Roman" panose="02020603050405020304" pitchFamily="18" charset="0"/>
                </a:rPr>
                <a:t>τ</a:t>
              </a:r>
              <a:r>
                <a:rPr lang="en-US" altLang="en-US" sz="1600" b="1">
                  <a:cs typeface="Times New Roman" panose="02020603050405020304" pitchFamily="18" charset="0"/>
                </a:rPr>
                <a:t> = 30</a:t>
              </a:r>
              <a:endParaRPr lang="el-GR" altLang="en-US" sz="1600" b="1">
                <a:cs typeface="Times New Roman" panose="02020603050405020304" pitchFamily="18" charset="0"/>
              </a:endParaRPr>
            </a:p>
          </p:txBody>
        </p:sp>
        <p:sp>
          <p:nvSpPr>
            <p:cNvPr id="38920" name="Text Box 10">
              <a:extLst>
                <a:ext uri="{FF2B5EF4-FFF2-40B4-BE49-F238E27FC236}">
                  <a16:creationId xmlns:a16="http://schemas.microsoft.com/office/drawing/2014/main" id="{27617E40-B354-4EE0-B2DA-CF16C73746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2" y="2140"/>
              <a:ext cx="4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l-GR" altLang="en-US" sz="1600" b="1">
                  <a:cs typeface="Times New Roman" panose="02020603050405020304" pitchFamily="18" charset="0"/>
                </a:rPr>
                <a:t>τ</a:t>
              </a:r>
              <a:r>
                <a:rPr lang="en-US" altLang="en-US" sz="1600" b="1">
                  <a:cs typeface="Times New Roman" panose="02020603050405020304" pitchFamily="18" charset="0"/>
                </a:rPr>
                <a:t> = 30</a:t>
              </a:r>
              <a:endParaRPr lang="el-GR" altLang="en-US" sz="1600" b="1">
                <a:cs typeface="Times New Roman" panose="02020603050405020304" pitchFamily="18" charset="0"/>
              </a:endParaRPr>
            </a:p>
          </p:txBody>
        </p:sp>
        <p:sp>
          <p:nvSpPr>
            <p:cNvPr id="38921" name="Text Box 11">
              <a:extLst>
                <a:ext uri="{FF2B5EF4-FFF2-40B4-BE49-F238E27FC236}">
                  <a16:creationId xmlns:a16="http://schemas.microsoft.com/office/drawing/2014/main" id="{45158CDF-B27A-4582-BDFF-EFF1FA0E7C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1680"/>
              <a:ext cx="52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l-GR" altLang="en-US" sz="1600" b="1">
                  <a:cs typeface="Times New Roman" panose="02020603050405020304" pitchFamily="18" charset="0"/>
                </a:rPr>
                <a:t>τ</a:t>
              </a:r>
              <a:r>
                <a:rPr lang="en-US" altLang="en-US" sz="1600" b="1">
                  <a:cs typeface="Times New Roman" panose="02020603050405020304" pitchFamily="18" charset="0"/>
                </a:rPr>
                <a:t> = 15</a:t>
              </a:r>
              <a:endParaRPr lang="el-GR" altLang="en-US" sz="1600" b="1">
                <a:cs typeface="Times New Roman" panose="02020603050405020304" pitchFamily="18" charset="0"/>
              </a:endParaRPr>
            </a:p>
          </p:txBody>
        </p:sp>
        <p:sp>
          <p:nvSpPr>
            <p:cNvPr id="38922" name="Text Box 12">
              <a:extLst>
                <a:ext uri="{FF2B5EF4-FFF2-40B4-BE49-F238E27FC236}">
                  <a16:creationId xmlns:a16="http://schemas.microsoft.com/office/drawing/2014/main" id="{1F22DBED-C40C-4A99-B7E0-6A13CEE8A0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2140"/>
              <a:ext cx="52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l-GR" altLang="en-US" sz="1600" b="1">
                  <a:cs typeface="Times New Roman" panose="02020603050405020304" pitchFamily="18" charset="0"/>
                </a:rPr>
                <a:t>τ</a:t>
              </a:r>
              <a:r>
                <a:rPr lang="en-US" altLang="en-US" sz="1600" b="1">
                  <a:cs typeface="Times New Roman" panose="02020603050405020304" pitchFamily="18" charset="0"/>
                </a:rPr>
                <a:t> = 15</a:t>
              </a:r>
              <a:endParaRPr lang="el-GR" altLang="en-US" sz="1600" b="1">
                <a:cs typeface="Times New Roman" panose="02020603050405020304" pitchFamily="18" charset="0"/>
              </a:endParaRPr>
            </a:p>
          </p:txBody>
        </p:sp>
      </p:grpSp>
      <p:sp>
        <p:nvSpPr>
          <p:cNvPr id="86029" name="Text Box 13">
            <a:extLst>
              <a:ext uri="{FF2B5EF4-FFF2-40B4-BE49-F238E27FC236}">
                <a16:creationId xmlns:a16="http://schemas.microsoft.com/office/drawing/2014/main" id="{EB5A3DED-13EA-43F1-AAC6-AEBDBFFC9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5138" y="914400"/>
            <a:ext cx="10910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b="1">
                <a:latin typeface="Franklin Gothic Medium" panose="020B0603020102020204" pitchFamily="34" charset="0"/>
              </a:rPr>
              <a:t>Initial state:</a:t>
            </a:r>
          </a:p>
          <a:p>
            <a:pPr eaLnBrk="1" hangingPunct="1"/>
            <a:r>
              <a:rPr lang="en-US" altLang="en-US" sz="1400" b="1">
                <a:latin typeface="Franklin Gothic Medium" panose="020B0603020102020204" pitchFamily="34" charset="0"/>
              </a:rPr>
              <a:t>no ants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9E89BFDE-4F10-4670-9809-605AEEAFB21D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-78606"/>
            <a:ext cx="8229600" cy="504056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GB" altLang="tr-TR" sz="2000"/>
              <a:t>Pheromone Trails continued</a:t>
            </a:r>
            <a:endParaRPr lang="en-GB" altLang="tr-T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9E89BFDE-4F10-4670-9809-605AEEAFB21D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-78606"/>
            <a:ext cx="8229600" cy="504056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GB" altLang="tr-TR" sz="2000" dirty="0"/>
              <a:t>Opportunity Missed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7F339EA-9067-8BBC-5959-829359094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841" y="834128"/>
            <a:ext cx="8158959" cy="518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72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9E89BFDE-4F10-4670-9809-605AEEAFB21D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-78606"/>
            <a:ext cx="8229600" cy="504056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GB" altLang="tr-TR" sz="2000" dirty="0"/>
              <a:t>Opportunity Missed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7F339EA-9067-8BBC-5959-829359094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841" y="834128"/>
            <a:ext cx="8158959" cy="5189744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5059A410-4736-A9B2-8E0B-57FC90F92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121" y="809243"/>
            <a:ext cx="8229601" cy="521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67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9E89BFDE-4F10-4670-9809-605AEEAFB21D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-78606"/>
            <a:ext cx="8229600" cy="504056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GB" altLang="tr-TR" sz="2000" dirty="0"/>
              <a:t>Opportunity Missed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7F339EA-9067-8BBC-5959-829359094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841" y="834128"/>
            <a:ext cx="8158959" cy="5189744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5059A410-4736-A9B2-8E0B-57FC90F92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121" y="809243"/>
            <a:ext cx="8229601" cy="5214629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2811B21C-7187-947F-FABE-21294D426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841" y="834129"/>
            <a:ext cx="8180877" cy="518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684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9E89BFDE-4F10-4670-9809-605AEEAFB21D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-78606"/>
            <a:ext cx="8229600" cy="504056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GB" altLang="tr-TR" sz="2000" dirty="0"/>
              <a:t>Opportunity Missed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7F339EA-9067-8BBC-5959-829359094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841" y="834128"/>
            <a:ext cx="8158959" cy="5189744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5059A410-4736-A9B2-8E0B-57FC90F92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121" y="809243"/>
            <a:ext cx="8229601" cy="5214629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2811B21C-7187-947F-FABE-21294D426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841" y="834129"/>
            <a:ext cx="8180877" cy="5189744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7D6E6CA8-8118-4A36-BD7C-1A3FAFC450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0129" y="847838"/>
            <a:ext cx="8124253" cy="516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421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A45274BC-FBE0-2B63-2D7D-F1114F2352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0635" y="922096"/>
            <a:ext cx="10691265" cy="8640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Ant Colony Optimization (ACO)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EF1A8C6-8F60-4EF2-B4D7-A5A5E94F69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Resim 4">
            <a:extLst>
              <a:ext uri="{FF2B5EF4-FFF2-40B4-BE49-F238E27FC236}">
                <a16:creationId xmlns:a16="http://schemas.microsoft.com/office/drawing/2014/main" id="{97EF4EA6-83CD-EDCF-5854-22CE50168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099" y="2831429"/>
            <a:ext cx="3398089" cy="1996377"/>
          </a:xfrm>
          <a:prstGeom prst="rect">
            <a:avLst/>
          </a:prstGeom>
        </p:spPr>
      </p:pic>
      <p:sp>
        <p:nvSpPr>
          <p:cNvPr id="3" name="Alt Başlık 2">
            <a:extLst>
              <a:ext uri="{FF2B5EF4-FFF2-40B4-BE49-F238E27FC236}">
                <a16:creationId xmlns:a16="http://schemas.microsoft.com/office/drawing/2014/main" id="{B6721D20-84B4-4939-D97B-CC1F25A57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7971" y="1906418"/>
            <a:ext cx="6693941" cy="3923165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/>
              <a:t>Inspired by the behavior of real ants.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/>
              <a:t>ACO is a </a:t>
            </a:r>
            <a:r>
              <a:rPr lang="en-US" b="1"/>
              <a:t>population-based</a:t>
            </a:r>
            <a:r>
              <a:rPr lang="en-US"/>
              <a:t>, general search technique which is inspired by the </a:t>
            </a:r>
            <a:r>
              <a:rPr lang="en-US" b="1"/>
              <a:t>pheromone trail </a:t>
            </a:r>
            <a:r>
              <a:rPr lang="en-US"/>
              <a:t>laying behavior of real ant colonies.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/>
              <a:t>Proposed by Marco Dorigo in 1991. 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b="1"/>
              <a:t>Multi-agent approach </a:t>
            </a:r>
            <a:r>
              <a:rPr lang="en-US"/>
              <a:t>for solving difficult combinatorial optimization problems.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D9760AA-CA3F-4C65-B688-B44307731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9749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9E89BFDE-4F10-4670-9809-605AEEAFB21D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-78606"/>
            <a:ext cx="8229600" cy="504056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GB" altLang="tr-TR" sz="2000" dirty="0"/>
              <a:t>Opportunity Missed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7F339EA-9067-8BBC-5959-829359094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841" y="834128"/>
            <a:ext cx="8158959" cy="5189744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5059A410-4736-A9B2-8E0B-57FC90F92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121" y="809243"/>
            <a:ext cx="8229601" cy="5214629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2811B21C-7187-947F-FABE-21294D426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841" y="834129"/>
            <a:ext cx="8180877" cy="5189744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7D6E6CA8-8118-4A36-BD7C-1A3FAFC450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0129" y="847838"/>
            <a:ext cx="8124253" cy="516688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1ED7472D-EAAC-EA09-0686-BEE832E336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0129" y="867082"/>
            <a:ext cx="8103525" cy="515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40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9E89BFDE-4F10-4670-9809-605AEEAFB21D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-78606"/>
            <a:ext cx="8229600" cy="504056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GB" altLang="tr-TR" sz="2000" dirty="0"/>
              <a:t>Opportunity Missed</a:t>
            </a: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B30B2B10-7C51-CFD2-CE33-C319C9B7157B}"/>
              </a:ext>
            </a:extLst>
          </p:cNvPr>
          <p:cNvSpPr/>
          <p:nvPr/>
        </p:nvSpPr>
        <p:spPr>
          <a:xfrm>
            <a:off x="2133600" y="1915774"/>
            <a:ext cx="73578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dirty="0" err="1"/>
              <a:t>Intitially</a:t>
            </a:r>
            <a:r>
              <a:rPr lang="tr-TR" sz="2800" dirty="0"/>
              <a:t> </a:t>
            </a:r>
            <a:r>
              <a:rPr lang="tr-TR" sz="2800" dirty="0" err="1"/>
              <a:t>only</a:t>
            </a:r>
            <a:r>
              <a:rPr lang="tr-TR" sz="2800" dirty="0"/>
              <a:t> </a:t>
            </a:r>
            <a:r>
              <a:rPr lang="tr-TR" sz="2800" dirty="0" err="1"/>
              <a:t>the</a:t>
            </a:r>
            <a:r>
              <a:rPr lang="tr-TR" sz="2800" dirty="0"/>
              <a:t> </a:t>
            </a:r>
            <a:r>
              <a:rPr lang="tr-TR" sz="2800" dirty="0" err="1"/>
              <a:t>long</a:t>
            </a:r>
            <a:r>
              <a:rPr lang="tr-TR" sz="2800" dirty="0"/>
              <a:t> </a:t>
            </a:r>
            <a:r>
              <a:rPr lang="tr-TR" sz="2800" dirty="0" err="1"/>
              <a:t>branch</a:t>
            </a:r>
            <a:r>
              <a:rPr lang="tr-TR" sz="2800" dirty="0"/>
              <a:t>. </a:t>
            </a:r>
          </a:p>
          <a:p>
            <a:endParaRPr lang="tr-T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dirty="0" err="1"/>
              <a:t>After</a:t>
            </a:r>
            <a:r>
              <a:rPr lang="tr-TR" sz="2800" dirty="0"/>
              <a:t> 30 </a:t>
            </a:r>
            <a:r>
              <a:rPr lang="tr-TR" sz="2800" dirty="0" err="1"/>
              <a:t>minutes</a:t>
            </a:r>
            <a:r>
              <a:rPr lang="tr-TR" sz="2800" dirty="0"/>
              <a:t> </a:t>
            </a:r>
            <a:r>
              <a:rPr lang="tr-TR" sz="2800" dirty="0" err="1"/>
              <a:t>additional</a:t>
            </a:r>
            <a:r>
              <a:rPr lang="tr-TR" sz="2800" dirty="0"/>
              <a:t> </a:t>
            </a:r>
            <a:r>
              <a:rPr lang="tr-TR" sz="2800" dirty="0" err="1"/>
              <a:t>short</a:t>
            </a:r>
            <a:r>
              <a:rPr lang="tr-TR" sz="2800" dirty="0"/>
              <a:t> </a:t>
            </a:r>
            <a:r>
              <a:rPr lang="tr-TR" sz="2800" dirty="0" err="1"/>
              <a:t>branch</a:t>
            </a:r>
            <a:r>
              <a:rPr lang="tr-TR" sz="2800" dirty="0"/>
              <a:t>. </a:t>
            </a:r>
          </a:p>
          <a:p>
            <a:endParaRPr lang="tr-T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dirty="0" err="1"/>
              <a:t>The</a:t>
            </a:r>
            <a:r>
              <a:rPr lang="tr-TR" sz="2800" dirty="0"/>
              <a:t> </a:t>
            </a:r>
            <a:r>
              <a:rPr lang="tr-TR" sz="2800" dirty="0" err="1"/>
              <a:t>short</a:t>
            </a:r>
            <a:r>
              <a:rPr lang="tr-TR" sz="2800" dirty="0"/>
              <a:t> </a:t>
            </a:r>
            <a:r>
              <a:rPr lang="tr-TR" sz="2800" dirty="0" err="1"/>
              <a:t>branch</a:t>
            </a:r>
            <a:r>
              <a:rPr lang="tr-TR" sz="2800" dirty="0"/>
              <a:t> </a:t>
            </a:r>
            <a:r>
              <a:rPr lang="tr-TR" sz="2800" dirty="0" err="1"/>
              <a:t>was</a:t>
            </a:r>
            <a:r>
              <a:rPr lang="tr-TR" sz="2800" dirty="0"/>
              <a:t> </a:t>
            </a:r>
            <a:r>
              <a:rPr lang="tr-TR" sz="2800" dirty="0" err="1"/>
              <a:t>selected</a:t>
            </a:r>
            <a:r>
              <a:rPr lang="tr-TR" sz="2800" dirty="0"/>
              <a:t> </a:t>
            </a:r>
            <a:r>
              <a:rPr lang="tr-TR" sz="2800" dirty="0" err="1"/>
              <a:t>sporadically</a:t>
            </a:r>
            <a:r>
              <a:rPr lang="tr-TR" sz="2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dirty="0" err="1"/>
              <a:t>The</a:t>
            </a:r>
            <a:r>
              <a:rPr lang="tr-TR" sz="2800" dirty="0"/>
              <a:t> </a:t>
            </a:r>
            <a:r>
              <a:rPr lang="tr-TR" sz="2800" dirty="0" err="1"/>
              <a:t>colony</a:t>
            </a:r>
            <a:r>
              <a:rPr lang="tr-TR" sz="2800" dirty="0"/>
              <a:t> </a:t>
            </a:r>
            <a:r>
              <a:rPr lang="tr-TR" sz="2800" dirty="0" err="1"/>
              <a:t>was</a:t>
            </a:r>
            <a:r>
              <a:rPr lang="tr-TR" sz="2800" dirty="0"/>
              <a:t> </a:t>
            </a:r>
            <a:r>
              <a:rPr lang="tr-TR" sz="2800" dirty="0" err="1"/>
              <a:t>trapped</a:t>
            </a:r>
            <a:r>
              <a:rPr lang="tr-TR" sz="2800" dirty="0"/>
              <a:t> on </a:t>
            </a:r>
            <a:r>
              <a:rPr lang="tr-TR" sz="2800" dirty="0" err="1"/>
              <a:t>the</a:t>
            </a:r>
            <a:r>
              <a:rPr lang="tr-TR" sz="2800" dirty="0"/>
              <a:t> </a:t>
            </a:r>
            <a:r>
              <a:rPr lang="tr-TR" sz="2800" dirty="0" err="1"/>
              <a:t>long</a:t>
            </a:r>
            <a:r>
              <a:rPr lang="tr-TR" sz="2800" dirty="0"/>
              <a:t> </a:t>
            </a:r>
            <a:r>
              <a:rPr lang="tr-TR" sz="2800" dirty="0" err="1"/>
              <a:t>branch</a:t>
            </a:r>
            <a:r>
              <a:rPr lang="tr-TR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4080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9E89BFDE-4F10-4670-9809-605AEEAFB21D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-78606"/>
            <a:ext cx="8229600" cy="504056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GB" altLang="tr-TR" sz="2000" dirty="0"/>
              <a:t>Stochastic Model of the Ant Colony</a:t>
            </a: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B30B2B10-7C51-CFD2-CE33-C319C9B7157B}"/>
              </a:ext>
            </a:extLst>
          </p:cNvPr>
          <p:cNvSpPr/>
          <p:nvPr/>
        </p:nvSpPr>
        <p:spPr>
          <a:xfrm>
            <a:off x="2133600" y="1915774"/>
            <a:ext cx="73578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dirty="0" err="1"/>
              <a:t>Proposed</a:t>
            </a:r>
            <a:r>
              <a:rPr lang="tr-TR" sz="2800" dirty="0"/>
              <a:t> </a:t>
            </a:r>
            <a:r>
              <a:rPr lang="tr-TR" sz="2800" dirty="0" err="1"/>
              <a:t>by</a:t>
            </a:r>
            <a:r>
              <a:rPr lang="tr-TR" sz="2800" dirty="0"/>
              <a:t> </a:t>
            </a:r>
            <a:r>
              <a:rPr lang="tr-TR" sz="2800" dirty="0" err="1"/>
              <a:t>Deneubourh</a:t>
            </a:r>
            <a:r>
              <a:rPr lang="tr-TR" sz="2800" dirty="0"/>
              <a:t> et al., 1990; </a:t>
            </a:r>
            <a:r>
              <a:rPr lang="tr-TR" sz="2800" dirty="0" err="1"/>
              <a:t>Goss</a:t>
            </a:r>
            <a:r>
              <a:rPr lang="tr-TR" sz="2800" dirty="0"/>
              <a:t> et al., 1989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2800" dirty="0" err="1"/>
              <a:t>Describes</a:t>
            </a:r>
            <a:r>
              <a:rPr lang="tr-TR" sz="2800" dirty="0"/>
              <a:t> </a:t>
            </a:r>
            <a:r>
              <a:rPr lang="tr-TR" sz="2800" dirty="0" err="1"/>
              <a:t>the</a:t>
            </a:r>
            <a:r>
              <a:rPr lang="tr-TR" sz="2800" dirty="0"/>
              <a:t> Dynamics of </a:t>
            </a:r>
            <a:r>
              <a:rPr lang="tr-TR" sz="2800" dirty="0" err="1"/>
              <a:t>the</a:t>
            </a:r>
            <a:r>
              <a:rPr lang="tr-TR" sz="2800" dirty="0"/>
              <a:t> ant </a:t>
            </a:r>
            <a:r>
              <a:rPr lang="tr-TR" sz="2800" dirty="0" err="1"/>
              <a:t>colony</a:t>
            </a:r>
            <a:endParaRPr lang="tr-TR" sz="2800" dirty="0"/>
          </a:p>
          <a:p>
            <a:endParaRPr lang="tr-T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dirty="0" err="1"/>
              <a:t>Probability</a:t>
            </a:r>
            <a:r>
              <a:rPr lang="tr-TR" sz="2800" dirty="0"/>
              <a:t> of </a:t>
            </a:r>
            <a:r>
              <a:rPr lang="tr-TR" sz="2800" dirty="0" err="1"/>
              <a:t>choosing</a:t>
            </a:r>
            <a:r>
              <a:rPr lang="tr-TR" sz="2800" dirty="0"/>
              <a:t> </a:t>
            </a:r>
            <a:r>
              <a:rPr lang="tr-TR" sz="2800" dirty="0" err="1"/>
              <a:t>the</a:t>
            </a:r>
            <a:r>
              <a:rPr lang="tr-TR" sz="2800" dirty="0"/>
              <a:t> </a:t>
            </a:r>
            <a:r>
              <a:rPr lang="tr-TR" sz="2800" dirty="0" err="1"/>
              <a:t>shırt</a:t>
            </a:r>
            <a:r>
              <a:rPr lang="tr-TR" sz="2800" dirty="0"/>
              <a:t> </a:t>
            </a:r>
            <a:r>
              <a:rPr lang="tr-TR" sz="2800" dirty="0" err="1"/>
              <a:t>path</a:t>
            </a:r>
            <a:r>
              <a:rPr lang="tr-TR" sz="2800" dirty="0"/>
              <a:t> </a:t>
            </a:r>
            <a:r>
              <a:rPr lang="tr-TR" sz="2800" dirty="0" err="1"/>
              <a:t>when</a:t>
            </a:r>
            <a:r>
              <a:rPr lang="tr-TR" sz="2800" dirty="0"/>
              <a:t> </a:t>
            </a:r>
            <a:r>
              <a:rPr lang="tr-TR" sz="2800" dirty="0" err="1"/>
              <a:t>starting</a:t>
            </a:r>
            <a:r>
              <a:rPr lang="tr-TR" sz="2800" dirty="0"/>
              <a:t> at </a:t>
            </a:r>
            <a:r>
              <a:rPr lang="tr-TR" sz="2800" dirty="0" err="1"/>
              <a:t>point</a:t>
            </a:r>
            <a:r>
              <a:rPr lang="tr-TR" sz="2800" dirty="0"/>
              <a:t> i</a:t>
            </a:r>
          </a:p>
          <a:p>
            <a:endParaRPr lang="tr-TR" sz="2800" dirty="0"/>
          </a:p>
          <a:p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3979069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9E89BFDE-4F10-4670-9809-605AEEAFB21D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-78606"/>
            <a:ext cx="8229600" cy="504056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GB" altLang="tr-TR" sz="2000" dirty="0"/>
              <a:t>Stochastic Model of the Ant Colony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Dikdörtgen 6">
                <a:extLst>
                  <a:ext uri="{FF2B5EF4-FFF2-40B4-BE49-F238E27FC236}">
                    <a16:creationId xmlns:a16="http://schemas.microsoft.com/office/drawing/2014/main" id="{B30B2B10-7C51-CFD2-CE33-C319C9B7157B}"/>
                  </a:ext>
                </a:extLst>
              </p:cNvPr>
              <p:cNvSpPr/>
              <p:nvPr/>
            </p:nvSpPr>
            <p:spPr>
              <a:xfrm>
                <a:off x="2133600" y="1284838"/>
                <a:ext cx="8077200" cy="62178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tr-TR" sz="2800" b="0" i="1" smtClean="0">
                              <a:latin typeface="Cambria Math" panose="02040503050406030204" pitchFamily="18" charset="0"/>
                            </a:rPr>
                            <m:t>𝑖𝑠</m:t>
                          </m:r>
                        </m:sub>
                      </m:sSub>
                      <m:d>
                        <m:dPr>
                          <m:ctrlPr>
                            <a:rPr lang="tr-TR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tr-TR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tr-TR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tr-TR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tr-T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tr-TR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tr-TR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tr-TR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tr-TR" sz="2800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lang="tr-TR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tr-TR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tr-TR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tr-TR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𝑖𝑠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tr-TR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tr-TR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tr-TR" sz="28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tr-T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tr-TR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tr-TR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tr-TR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tr-TR" sz="2800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lang="tr-TR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tr-TR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tr-TR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tr-TR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𝑖𝑠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tr-TR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tr-TR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tr-TR" sz="28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  <m:r>
                            <a:rPr lang="tr-TR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tr-T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tr-TR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tr-TR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tr-TR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tr-TR" sz="2800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lang="tr-TR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tr-TR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tr-TR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tr-TR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tr-TR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tr-TR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tr-TR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tr-TR" sz="28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tr-TR" sz="2800" dirty="0"/>
              </a:p>
              <a:p>
                <a:endParaRPr lang="tr-TR" sz="2800" dirty="0"/>
              </a:p>
              <a:p>
                <a:r>
                  <a:rPr lang="tr-TR" sz="2400" dirty="0" err="1"/>
                  <a:t>where</a:t>
                </a:r>
                <a:endParaRPr lang="tr-TR" sz="2400" dirty="0"/>
              </a:p>
              <a:p>
                <a:endParaRPr lang="tr-TR" sz="2400" dirty="0"/>
              </a:p>
              <a:p>
                <a14:m>
                  <m:oMath xmlns:m="http://schemas.openxmlformats.org/officeDocument/2006/math">
                    <m:r>
                      <a:rPr lang="tr-TR" sz="28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tr-TR" sz="2800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tr-TR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tr-TR" sz="2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tr-TR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tr-TR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tr-TR" sz="2800" b="0" i="1" smtClean="0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tr-TR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tr-TR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tr-TR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tr-TR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tr-TR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tr-TR" sz="28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tr-TR" sz="28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a:rPr lang="tr-TR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den>
                    </m:f>
                  </m:oMath>
                </a14:m>
                <a:r>
                  <a:rPr lang="tr-TR" sz="28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                   </m:t>
                        </m:r>
                        <m:r>
                          <a:rPr lang="tr-T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tr-T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𝑖𝑠</m:t>
                        </m:r>
                      </m:sub>
                    </m:sSub>
                    <m:d>
                      <m:dPr>
                        <m:ctrlPr>
                          <a:rPr lang="tr-T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tr-T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tr-TR" sz="2800" b="0" dirty="0"/>
                  <a:t>: </a:t>
                </a:r>
                <a:r>
                  <a:rPr lang="tr-TR" sz="2400" b="0" dirty="0"/>
                  <a:t>Total </a:t>
                </a:r>
                <a:r>
                  <a:rPr lang="tr-TR" sz="2400" b="0" dirty="0" err="1"/>
                  <a:t>amount</a:t>
                </a:r>
                <a:r>
                  <a:rPr lang="tr-TR" sz="2400" b="0" dirty="0"/>
                  <a:t> of </a:t>
                </a:r>
              </a:p>
              <a:p>
                <a:r>
                  <a:rPr lang="tr-TR" sz="2400" dirty="0"/>
                  <a:t>						</a:t>
                </a:r>
                <a:r>
                  <a:rPr lang="tr-TR" sz="2400" dirty="0" err="1"/>
                  <a:t>pheromone</a:t>
                </a:r>
                <a:r>
                  <a:rPr lang="tr-TR" sz="2400" dirty="0"/>
                  <a:t> on </a:t>
                </a:r>
                <a:r>
                  <a:rPr lang="tr-TR" sz="2400" dirty="0" err="1"/>
                  <a:t>the</a:t>
                </a:r>
                <a:endParaRPr lang="tr-TR" sz="2400" dirty="0"/>
              </a:p>
              <a:p>
                <a:r>
                  <a:rPr lang="tr-TR" sz="2400" b="0" dirty="0"/>
                  <a:t>						</a:t>
                </a:r>
                <a:r>
                  <a:rPr lang="tr-TR" sz="2400" b="0" dirty="0" err="1"/>
                  <a:t>branch</a:t>
                </a:r>
                <a:br>
                  <a:rPr lang="tr-TR" sz="2800" b="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tr-T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tr-T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𝑖𝑠</m:t>
                        </m:r>
                      </m:sub>
                    </m:sSub>
                    <m:d>
                      <m:dPr>
                        <m:ctrlPr>
                          <a:rPr lang="tr-T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tr-T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tr-T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tr-TR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tr-TR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k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tr-TR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is</m:t>
                        </m:r>
                      </m:sub>
                    </m:sSub>
                    <m:d>
                      <m:dPr>
                        <m:ctrlPr>
                          <a:rPr lang="tr-TR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tr-TR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e>
                    </m:d>
                  </m:oMath>
                </a14:m>
                <a:r>
                  <a:rPr lang="tr-TR" sz="2800" b="0" dirty="0">
                    <a:ea typeface="Cambria Math" panose="02040503050406030204" pitchFamily="18" charset="0"/>
                  </a:rPr>
                  <a:t> 	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     </m:t>
                        </m:r>
                        <m:r>
                          <m:rPr>
                            <m:sty m:val="p"/>
                          </m:rPr>
                          <a:rPr lang="tr-TR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k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tr-TR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is</m:t>
                        </m:r>
                      </m:sub>
                    </m:sSub>
                    <m:d>
                      <m:dPr>
                        <m:ctrlPr>
                          <a:rPr lang="tr-T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tr-TR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tr-T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tr-TR" sz="2800" b="0" dirty="0">
                    <a:ea typeface="Cambria Math" panose="02040503050406030204" pitchFamily="18" charset="0"/>
                  </a:rPr>
                  <a:t> </a:t>
                </a:r>
                <a:r>
                  <a:rPr lang="tr-TR" sz="2400" b="0" dirty="0">
                    <a:ea typeface="Cambria Math" panose="02040503050406030204" pitchFamily="18" charset="0"/>
                  </a:rPr>
                  <a:t>Total </a:t>
                </a:r>
                <a:r>
                  <a:rPr lang="tr-TR" sz="2400" b="0" dirty="0" err="1">
                    <a:ea typeface="Cambria Math" panose="02040503050406030204" pitchFamily="18" charset="0"/>
                  </a:rPr>
                  <a:t>number</a:t>
                </a:r>
                <a:r>
                  <a:rPr lang="tr-TR" sz="2400" b="0" dirty="0">
                    <a:ea typeface="Cambria Math" panose="02040503050406030204" pitchFamily="18" charset="0"/>
                  </a:rPr>
                  <a:t> of 						</a:t>
                </a:r>
                <a:r>
                  <a:rPr lang="tr-TR" sz="2400" b="0" dirty="0" err="1">
                    <a:ea typeface="Cambria Math" panose="02040503050406030204" pitchFamily="18" charset="0"/>
                  </a:rPr>
                  <a:t>ants</a:t>
                </a:r>
                <a:r>
                  <a:rPr lang="tr-TR" sz="2400" b="0" dirty="0">
                    <a:ea typeface="Cambria Math" panose="02040503050406030204" pitchFamily="18" charset="0"/>
                  </a:rPr>
                  <a:t> </a:t>
                </a:r>
                <a:r>
                  <a:rPr lang="tr-TR" sz="2400" b="0" dirty="0" err="1">
                    <a:ea typeface="Cambria Math" panose="02040503050406030204" pitchFamily="18" charset="0"/>
                  </a:rPr>
                  <a:t>have</a:t>
                </a:r>
                <a:r>
                  <a:rPr lang="tr-TR" sz="2400" b="0" dirty="0">
                    <a:ea typeface="Cambria Math" panose="02040503050406030204" pitchFamily="18" charset="0"/>
                  </a:rPr>
                  <a:t> </a:t>
                </a:r>
                <a:r>
                  <a:rPr lang="tr-TR" sz="2400" b="0" dirty="0" err="1">
                    <a:ea typeface="Cambria Math" panose="02040503050406030204" pitchFamily="18" charset="0"/>
                  </a:rPr>
                  <a:t>used</a:t>
                </a:r>
                <a:r>
                  <a:rPr lang="tr-TR" sz="2400" b="0" dirty="0">
                    <a:ea typeface="Cambria Math" panose="02040503050406030204" pitchFamily="18" charset="0"/>
                  </a:rPr>
                  <a:t> 						</a:t>
                </a:r>
                <a:r>
                  <a:rPr lang="tr-TR" sz="2400" b="0" dirty="0" err="1">
                    <a:ea typeface="Cambria Math" panose="02040503050406030204" pitchFamily="18" charset="0"/>
                  </a:rPr>
                  <a:t>the</a:t>
                </a:r>
                <a:r>
                  <a:rPr lang="tr-TR" sz="2400" b="0" dirty="0">
                    <a:ea typeface="Cambria Math" panose="02040503050406030204" pitchFamily="18" charset="0"/>
                  </a:rPr>
                  <a:t> </a:t>
                </a:r>
                <a:r>
                  <a:rPr lang="tr-TR" sz="2400" b="0" dirty="0" err="1">
                    <a:ea typeface="Cambria Math" panose="02040503050406030204" pitchFamily="18" charset="0"/>
                  </a:rPr>
                  <a:t>branch</a:t>
                </a:r>
                <a:r>
                  <a:rPr lang="tr-TR" sz="2400" b="0" dirty="0">
                    <a:ea typeface="Cambria Math" panose="02040503050406030204" pitchFamily="18" charset="0"/>
                  </a:rPr>
                  <a:t> </a:t>
                </a:r>
                <a:endParaRPr lang="tr-TR" sz="2800" b="0" dirty="0">
                  <a:ea typeface="Cambria Math" panose="02040503050406030204" pitchFamily="18" charset="0"/>
                </a:endParaRPr>
              </a:p>
              <a:p>
                <a:endParaRPr lang="tr-TR" sz="2800" dirty="0"/>
              </a:p>
              <a:p>
                <a:endParaRPr lang="tr-TR" sz="2800" dirty="0"/>
              </a:p>
              <a:p>
                <a:endParaRPr lang="tr-TR" sz="2800" dirty="0"/>
              </a:p>
            </p:txBody>
          </p:sp>
        </mc:Choice>
        <mc:Fallback>
          <p:sp>
            <p:nvSpPr>
              <p:cNvPr id="7" name="Dikdörtgen 6">
                <a:extLst>
                  <a:ext uri="{FF2B5EF4-FFF2-40B4-BE49-F238E27FC236}">
                    <a16:creationId xmlns:a16="http://schemas.microsoft.com/office/drawing/2014/main" id="{B30B2B10-7C51-CFD2-CE33-C319C9B715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1284838"/>
                <a:ext cx="8077200" cy="6217856"/>
              </a:xfrm>
              <a:prstGeom prst="rect">
                <a:avLst/>
              </a:prstGeom>
              <a:blipFill>
                <a:blip r:embed="rId2"/>
                <a:stretch>
                  <a:fillRect l="-1256" r="-471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12263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9E89BFDE-4F10-4670-9809-605AEEAFB21D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-78606"/>
            <a:ext cx="8229600" cy="504056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GB" altLang="tr-TR" sz="2000" dirty="0"/>
              <a:t>Stochastic Model of the Ant Colony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Dikdörtgen 6">
                <a:extLst>
                  <a:ext uri="{FF2B5EF4-FFF2-40B4-BE49-F238E27FC236}">
                    <a16:creationId xmlns:a16="http://schemas.microsoft.com/office/drawing/2014/main" id="{B30B2B10-7C51-CFD2-CE33-C319C9B7157B}"/>
                  </a:ext>
                </a:extLst>
              </p:cNvPr>
              <p:cNvSpPr/>
              <p:nvPr/>
            </p:nvSpPr>
            <p:spPr>
              <a:xfrm>
                <a:off x="2133600" y="1284838"/>
                <a:ext cx="8077200" cy="35394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tr-TR" sz="2800" dirty="0"/>
                  <a:t>The </a:t>
                </a:r>
                <a:r>
                  <a:rPr lang="tr-TR" sz="2800" dirty="0" err="1"/>
                  <a:t>value</a:t>
                </a:r>
                <a:r>
                  <a:rPr lang="tr-TR" sz="2800" dirty="0"/>
                  <a:t> of </a:t>
                </a:r>
                <a14:m>
                  <m:oMath xmlns:m="http://schemas.openxmlformats.org/officeDocument/2006/math">
                    <m:r>
                      <a:rPr lang="tr-TR" sz="28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tr-TR" sz="2800" dirty="0"/>
                  <a:t> </a:t>
                </a:r>
                <a:r>
                  <a:rPr lang="tr-TR" sz="2800" dirty="0" err="1"/>
                  <a:t>was</a:t>
                </a:r>
                <a:r>
                  <a:rPr lang="tr-TR" sz="2800" dirty="0"/>
                  <a:t> </a:t>
                </a:r>
                <a:r>
                  <a:rPr lang="tr-TR" sz="2800" dirty="0" err="1"/>
                  <a:t>derived</a:t>
                </a:r>
                <a:r>
                  <a:rPr lang="tr-TR" sz="2800" dirty="0"/>
                  <a:t> </a:t>
                </a:r>
                <a:r>
                  <a:rPr lang="tr-TR" sz="2800" dirty="0" err="1"/>
                  <a:t>from</a:t>
                </a:r>
                <a:r>
                  <a:rPr lang="tr-TR" sz="2800" dirty="0"/>
                  <a:t> </a:t>
                </a:r>
                <a:r>
                  <a:rPr lang="tr-TR" sz="2800" dirty="0" err="1"/>
                  <a:t>experiments</a:t>
                </a:r>
                <a:r>
                  <a:rPr lang="tr-TR" sz="2800" dirty="0"/>
                  <a:t> on </a:t>
                </a:r>
                <a:r>
                  <a:rPr lang="tr-TR" sz="2800" dirty="0" err="1"/>
                  <a:t>trail</a:t>
                </a:r>
                <a:r>
                  <a:rPr lang="tr-TR" sz="2800" dirty="0"/>
                  <a:t> as </a:t>
                </a:r>
                <a14:m>
                  <m:oMath xmlns:m="http://schemas.openxmlformats.org/officeDocument/2006/math">
                    <m:r>
                      <a:rPr lang="tr-TR" sz="28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tr-TR" sz="2800" dirty="0"/>
                  <a:t>=2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tr-TR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tr-TR" sz="2800" dirty="0"/>
                  <a:t>No </a:t>
                </a:r>
                <a:r>
                  <a:rPr lang="tr-TR" sz="2800" dirty="0" err="1"/>
                  <a:t>pheromone</a:t>
                </a:r>
                <a:r>
                  <a:rPr lang="tr-TR" sz="2800" dirty="0"/>
                  <a:t> </a:t>
                </a:r>
                <a:r>
                  <a:rPr lang="tr-TR" sz="2800" dirty="0" err="1"/>
                  <a:t>evaporation</a:t>
                </a:r>
                <a:r>
                  <a:rPr lang="tr-TR" sz="2800" dirty="0"/>
                  <a:t> is </a:t>
                </a:r>
                <a:r>
                  <a:rPr lang="tr-TR" sz="2800" dirty="0" err="1"/>
                  <a:t>considered</a:t>
                </a:r>
                <a:endParaRPr lang="tr-TR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tr-TR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tr-TR" sz="2800" dirty="0" err="1"/>
                  <a:t>Necessary</a:t>
                </a:r>
                <a:r>
                  <a:rPr lang="tr-TR" sz="2800" dirty="0"/>
                  <a:t> </a:t>
                </a:r>
                <a:r>
                  <a:rPr lang="tr-TR" sz="2800" dirty="0" err="1"/>
                  <a:t>for</a:t>
                </a:r>
                <a:r>
                  <a:rPr lang="tr-TR" sz="2800" dirty="0"/>
                  <a:t> </a:t>
                </a:r>
                <a:r>
                  <a:rPr lang="tr-TR" sz="2800" dirty="0" err="1"/>
                  <a:t>ants</a:t>
                </a:r>
                <a:r>
                  <a:rPr lang="tr-TR" sz="2800" dirty="0"/>
                  <a:t> </a:t>
                </a:r>
                <a:r>
                  <a:rPr lang="tr-TR" sz="2800" dirty="0" err="1"/>
                  <a:t>to</a:t>
                </a:r>
                <a:r>
                  <a:rPr lang="tr-TR" sz="2800" dirty="0"/>
                  <a:t> </a:t>
                </a:r>
                <a:r>
                  <a:rPr lang="tr-TR" sz="2800" dirty="0" err="1"/>
                  <a:t>deposit</a:t>
                </a:r>
                <a:r>
                  <a:rPr lang="tr-TR" sz="2800" dirty="0"/>
                  <a:t> </a:t>
                </a:r>
                <a:r>
                  <a:rPr lang="tr-TR" sz="2800" dirty="0" err="1"/>
                  <a:t>pheromone</a:t>
                </a:r>
                <a:r>
                  <a:rPr lang="tr-TR" sz="2800" dirty="0"/>
                  <a:t> on </a:t>
                </a:r>
                <a:r>
                  <a:rPr lang="tr-TR" sz="2800" dirty="0" err="1"/>
                  <a:t>forward</a:t>
                </a:r>
                <a:r>
                  <a:rPr lang="tr-TR" sz="2800" dirty="0"/>
                  <a:t> </a:t>
                </a:r>
                <a:r>
                  <a:rPr lang="tr-TR" sz="2800" dirty="0" err="1"/>
                  <a:t>and</a:t>
                </a:r>
                <a:r>
                  <a:rPr lang="tr-TR" sz="2800" dirty="0"/>
                  <a:t> </a:t>
                </a:r>
                <a:r>
                  <a:rPr lang="tr-TR" sz="2800" dirty="0" err="1"/>
                  <a:t>backward</a:t>
                </a:r>
                <a:r>
                  <a:rPr lang="tr-TR" sz="2800" dirty="0"/>
                  <a:t> </a:t>
                </a:r>
                <a:r>
                  <a:rPr lang="tr-TR" sz="2800" dirty="0" err="1"/>
                  <a:t>paths</a:t>
                </a:r>
                <a:r>
                  <a:rPr lang="tr-TR" sz="2800" dirty="0"/>
                  <a:t> in </a:t>
                </a:r>
                <a:r>
                  <a:rPr lang="tr-TR" sz="2800" dirty="0" err="1"/>
                  <a:t>order</a:t>
                </a:r>
                <a:r>
                  <a:rPr lang="tr-TR" sz="2800" dirty="0"/>
                  <a:t> </a:t>
                </a:r>
                <a:r>
                  <a:rPr lang="tr-TR" sz="2800" dirty="0" err="1"/>
                  <a:t>to</a:t>
                </a:r>
                <a:r>
                  <a:rPr lang="tr-TR" sz="2800" dirty="0"/>
                  <a:t> </a:t>
                </a:r>
                <a:r>
                  <a:rPr lang="tr-TR" sz="2800" dirty="0" err="1"/>
                  <a:t>achieve</a:t>
                </a:r>
                <a:r>
                  <a:rPr lang="tr-TR" sz="2800" dirty="0"/>
                  <a:t> </a:t>
                </a:r>
                <a:r>
                  <a:rPr lang="tr-TR" sz="2800" dirty="0" err="1"/>
                  <a:t>convergence</a:t>
                </a:r>
                <a:endParaRPr lang="tr-TR" sz="2800" dirty="0"/>
              </a:p>
            </p:txBody>
          </p:sp>
        </mc:Choice>
        <mc:Fallback>
          <p:sp>
            <p:nvSpPr>
              <p:cNvPr id="7" name="Dikdörtgen 6">
                <a:extLst>
                  <a:ext uri="{FF2B5EF4-FFF2-40B4-BE49-F238E27FC236}">
                    <a16:creationId xmlns:a16="http://schemas.microsoft.com/office/drawing/2014/main" id="{B30B2B10-7C51-CFD2-CE33-C319C9B715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1284838"/>
                <a:ext cx="8077200" cy="3539430"/>
              </a:xfrm>
              <a:prstGeom prst="rect">
                <a:avLst/>
              </a:prstGeom>
              <a:blipFill>
                <a:blip r:embed="rId2"/>
                <a:stretch>
                  <a:fillRect l="-1413" t="-1792" r="-785" b="-4301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80539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9E89BFDE-4F10-4670-9809-605AEEAFB21D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-78606"/>
            <a:ext cx="8229600" cy="504056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GB" altLang="tr-TR" sz="2000" dirty="0"/>
              <a:t>Stochastic Model Example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Dikdörtgen 6">
                <a:extLst>
                  <a:ext uri="{FF2B5EF4-FFF2-40B4-BE49-F238E27FC236}">
                    <a16:creationId xmlns:a16="http://schemas.microsoft.com/office/drawing/2014/main" id="{B30B2B10-7C51-CFD2-CE33-C319C9B7157B}"/>
                  </a:ext>
                </a:extLst>
              </p:cNvPr>
              <p:cNvSpPr/>
              <p:nvPr/>
            </p:nvSpPr>
            <p:spPr>
              <a:xfrm>
                <a:off x="1191768" y="1138534"/>
                <a:ext cx="9214104" cy="38611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tr-TR" sz="2400" dirty="0"/>
                  <a:t>In </a:t>
                </a:r>
                <a:r>
                  <a:rPr lang="tr-TR" sz="2400" dirty="0" err="1"/>
                  <a:t>the</a:t>
                </a:r>
                <a:r>
                  <a:rPr lang="tr-TR" sz="2400" dirty="0"/>
                  <a:t> </a:t>
                </a:r>
                <a:r>
                  <a:rPr lang="tr-TR" sz="2400" dirty="0" err="1"/>
                  <a:t>late</a:t>
                </a:r>
                <a:r>
                  <a:rPr lang="tr-TR" sz="2400" dirty="0"/>
                  <a:t> </a:t>
                </a:r>
                <a:r>
                  <a:rPr lang="tr-TR" sz="2400" dirty="0" err="1"/>
                  <a:t>addition</a:t>
                </a:r>
                <a:r>
                  <a:rPr lang="tr-TR" sz="2400" dirty="0"/>
                  <a:t> </a:t>
                </a:r>
                <a:r>
                  <a:rPr lang="tr-TR" sz="2400" dirty="0" err="1"/>
                  <a:t>short</a:t>
                </a:r>
                <a:r>
                  <a:rPr lang="tr-TR" sz="2400" dirty="0"/>
                  <a:t> </a:t>
                </a:r>
                <a:r>
                  <a:rPr lang="tr-TR" sz="2400" dirty="0" err="1"/>
                  <a:t>path</a:t>
                </a:r>
                <a:r>
                  <a:rPr lang="tr-TR" sz="2400" dirty="0"/>
                  <a:t> (30 cm) </a:t>
                </a:r>
                <a:r>
                  <a:rPr lang="tr-TR" sz="2400" dirty="0" err="1"/>
                  <a:t>example</a:t>
                </a:r>
                <a:r>
                  <a:rPr lang="tr-TR" sz="2400" dirty="0"/>
                  <a:t>, </a:t>
                </a:r>
                <a:r>
                  <a:rPr lang="tr-TR" sz="2400" dirty="0" err="1"/>
                  <a:t>assume</a:t>
                </a:r>
                <a:r>
                  <a:rPr lang="tr-TR" sz="2400" dirty="0"/>
                  <a:t> </a:t>
                </a:r>
                <a:r>
                  <a:rPr lang="tr-TR" sz="2400" dirty="0" err="1"/>
                  <a:t>that</a:t>
                </a:r>
                <a:r>
                  <a:rPr lang="tr-TR" sz="2400" dirty="0"/>
                  <a:t> at </a:t>
                </a:r>
                <a:r>
                  <a:rPr lang="tr-TR" sz="2400" dirty="0" err="1"/>
                  <a:t>the</a:t>
                </a:r>
                <a:r>
                  <a:rPr lang="tr-TR" sz="2400" dirty="0"/>
                  <a:t> time </a:t>
                </a:r>
                <a:r>
                  <a:rPr lang="tr-TR" sz="2400" dirty="0" err="1"/>
                  <a:t>the</a:t>
                </a:r>
                <a:r>
                  <a:rPr lang="tr-TR" sz="2400" dirty="0"/>
                  <a:t> </a:t>
                </a:r>
                <a:r>
                  <a:rPr lang="tr-TR" sz="2400" dirty="0" err="1"/>
                  <a:t>short</a:t>
                </a:r>
                <a:r>
                  <a:rPr lang="tr-TR" sz="2400" dirty="0"/>
                  <a:t> </a:t>
                </a:r>
                <a:r>
                  <a:rPr lang="tr-TR" sz="2400" dirty="0" err="1"/>
                  <a:t>path</a:t>
                </a:r>
                <a:r>
                  <a:rPr lang="tr-TR" sz="2400" dirty="0"/>
                  <a:t> is </a:t>
                </a:r>
                <a:r>
                  <a:rPr lang="tr-TR" sz="2400" dirty="0" err="1"/>
                  <a:t>added</a:t>
                </a:r>
                <a:r>
                  <a:rPr lang="tr-TR" sz="2400" dirty="0"/>
                  <a:t> (t=30s), 4 </a:t>
                </a:r>
                <a:r>
                  <a:rPr lang="tr-TR" sz="2400" dirty="0" err="1"/>
                  <a:t>ants</a:t>
                </a:r>
                <a:r>
                  <a:rPr lang="tr-TR" sz="2400" dirty="0"/>
                  <a:t> </a:t>
                </a:r>
                <a:r>
                  <a:rPr lang="tr-TR" sz="2400" dirty="0" err="1"/>
                  <a:t>have</a:t>
                </a:r>
                <a:r>
                  <a:rPr lang="tr-TR" sz="2400" dirty="0"/>
                  <a:t> </a:t>
                </a:r>
                <a:r>
                  <a:rPr lang="tr-TR" sz="2400" dirty="0" err="1"/>
                  <a:t>already</a:t>
                </a:r>
                <a:r>
                  <a:rPr lang="tr-TR" sz="2400" dirty="0"/>
                  <a:t> </a:t>
                </a:r>
                <a:r>
                  <a:rPr lang="tr-TR" sz="2400" dirty="0" err="1"/>
                  <a:t>used</a:t>
                </a:r>
                <a:r>
                  <a:rPr lang="tr-TR" sz="2400" dirty="0"/>
                  <a:t> </a:t>
                </a:r>
                <a:r>
                  <a:rPr lang="tr-TR" sz="2400" dirty="0" err="1"/>
                  <a:t>the</a:t>
                </a:r>
                <a:r>
                  <a:rPr lang="tr-TR" sz="2400" dirty="0"/>
                  <a:t> </a:t>
                </a:r>
                <a:r>
                  <a:rPr lang="tr-TR" sz="2400" dirty="0" err="1"/>
                  <a:t>long</a:t>
                </a:r>
                <a:r>
                  <a:rPr lang="tr-TR" sz="2400" dirty="0"/>
                  <a:t> </a:t>
                </a:r>
                <a:r>
                  <a:rPr lang="tr-TR" sz="2400" dirty="0" err="1"/>
                  <a:t>path</a:t>
                </a:r>
                <a:r>
                  <a:rPr lang="tr-TR" sz="2400" dirty="0"/>
                  <a:t> (</a:t>
                </a:r>
                <a:r>
                  <a:rPr lang="tr-TR" sz="2400" dirty="0" err="1"/>
                  <a:t>with</a:t>
                </a:r>
                <a:r>
                  <a:rPr lang="tr-TR" sz="2400" dirty="0"/>
                  <a:t> 7.5 cm/s) </a:t>
                </a:r>
                <a:r>
                  <a:rPr lang="tr-TR" sz="2400" dirty="0" err="1"/>
                  <a:t>to</a:t>
                </a:r>
                <a:r>
                  <a:rPr lang="tr-TR" sz="2400" dirty="0"/>
                  <a:t> </a:t>
                </a:r>
                <a:r>
                  <a:rPr lang="tr-TR" sz="2400" dirty="0" err="1"/>
                  <a:t>collect</a:t>
                </a:r>
                <a:r>
                  <a:rPr lang="tr-TR" sz="2400" dirty="0"/>
                  <a:t> </a:t>
                </a:r>
                <a:r>
                  <a:rPr lang="tr-TR" sz="2400" dirty="0" err="1"/>
                  <a:t>food</a:t>
                </a:r>
                <a:r>
                  <a:rPr lang="tr-TR" sz="2400" dirty="0"/>
                  <a:t> </a:t>
                </a:r>
                <a:r>
                  <a:rPr lang="tr-TR" sz="2400" dirty="0" err="1"/>
                  <a:t>and</a:t>
                </a:r>
                <a:r>
                  <a:rPr lang="tr-TR" sz="2400" dirty="0"/>
                  <a:t> </a:t>
                </a:r>
                <a:r>
                  <a:rPr lang="tr-TR" sz="2400" dirty="0" err="1"/>
                  <a:t>return</a:t>
                </a:r>
                <a:r>
                  <a:rPr lang="tr-TR" sz="2400" dirty="0"/>
                  <a:t> </a:t>
                </a:r>
                <a:r>
                  <a:rPr lang="tr-TR" sz="2400" dirty="0" err="1"/>
                  <a:t>to</a:t>
                </a:r>
                <a:r>
                  <a:rPr lang="tr-TR" sz="2400" dirty="0"/>
                  <a:t> </a:t>
                </a:r>
                <a:r>
                  <a:rPr lang="tr-TR" sz="2400" dirty="0" err="1"/>
                  <a:t>the</a:t>
                </a:r>
                <a:r>
                  <a:rPr lang="tr-TR" sz="2400" dirty="0"/>
                  <a:t> </a:t>
                </a:r>
                <a:r>
                  <a:rPr lang="tr-TR" sz="2400" dirty="0" err="1"/>
                  <a:t>nest</a:t>
                </a:r>
                <a:r>
                  <a:rPr lang="tr-TR" sz="2400" dirty="0"/>
                  <a:t> (</a:t>
                </a:r>
                <a:r>
                  <a:rPr lang="tr-TR" sz="2400" dirty="0" err="1"/>
                  <a:t>i.e</a:t>
                </a:r>
                <a:r>
                  <a:rPr lang="tr-TR" sz="2400" dirty="0"/>
                  <a:t>.</a:t>
                </a:r>
                <a:r>
                  <a:rPr lang="tr-TR" sz="2400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tr-T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𝐴𝑙</m:t>
                        </m:r>
                      </m:sub>
                    </m:sSub>
                    <m:d>
                      <m:dPr>
                        <m:ctrlPr>
                          <a:rPr lang="tr-T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tr-T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30</m:t>
                        </m:r>
                      </m:e>
                    </m:d>
                    <m:r>
                      <a:rPr lang="tr-T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=8,</m:t>
                    </m:r>
                  </m:oMath>
                </a14:m>
                <a:r>
                  <a:rPr lang="tr-TR" sz="2400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tr-T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tr-T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tr-T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tr-T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30</m:t>
                        </m:r>
                      </m:e>
                    </m:d>
                    <m:r>
                      <a:rPr lang="tr-T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tr-T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tr-TR" sz="2400" dirty="0"/>
                  <a:t> ). </a:t>
                </a:r>
                <a:r>
                  <a:rPr lang="tr-TR" sz="2400" dirty="0" err="1"/>
                  <a:t>What</a:t>
                </a:r>
                <a:r>
                  <a:rPr lang="tr-TR" sz="2400" dirty="0"/>
                  <a:t> is </a:t>
                </a:r>
                <a:r>
                  <a:rPr lang="tr-TR" sz="2400" dirty="0" err="1"/>
                  <a:t>the</a:t>
                </a:r>
                <a:r>
                  <a:rPr lang="tr-TR" sz="2400" dirty="0"/>
                  <a:t> </a:t>
                </a:r>
                <a:r>
                  <a:rPr lang="tr-TR" sz="2400" dirty="0" err="1"/>
                  <a:t>probability</a:t>
                </a:r>
                <a:r>
                  <a:rPr lang="tr-TR" sz="2400" dirty="0"/>
                  <a:t> </a:t>
                </a:r>
                <a:r>
                  <a:rPr lang="tr-TR" sz="2400" dirty="0" err="1"/>
                  <a:t>that</a:t>
                </a:r>
                <a:r>
                  <a:rPr lang="tr-TR" sz="2400" dirty="0"/>
                  <a:t> </a:t>
                </a:r>
                <a:r>
                  <a:rPr lang="tr-TR" sz="2400" dirty="0" err="1"/>
                  <a:t>the</a:t>
                </a:r>
                <a:r>
                  <a:rPr lang="tr-TR" sz="2400" dirty="0"/>
                  <a:t> </a:t>
                </a:r>
                <a:r>
                  <a:rPr lang="tr-TR" sz="2400" dirty="0" err="1"/>
                  <a:t>next</a:t>
                </a:r>
                <a:r>
                  <a:rPr lang="tr-TR" sz="2400" dirty="0"/>
                  <a:t> ant </a:t>
                </a:r>
                <a:r>
                  <a:rPr lang="tr-TR" sz="2400" dirty="0" err="1"/>
                  <a:t>to</a:t>
                </a:r>
                <a:r>
                  <a:rPr lang="tr-TR" sz="2400" dirty="0"/>
                  <a:t> </a:t>
                </a:r>
                <a:r>
                  <a:rPr lang="tr-TR" sz="2400" dirty="0" err="1"/>
                  <a:t>arrive</a:t>
                </a:r>
                <a:r>
                  <a:rPr lang="tr-TR" sz="2400" dirty="0"/>
                  <a:t> at </a:t>
                </a:r>
                <a:r>
                  <a:rPr lang="tr-TR" sz="2400" dirty="0" err="1"/>
                  <a:t>point</a:t>
                </a:r>
                <a:r>
                  <a:rPr lang="tr-TR" sz="2400" dirty="0"/>
                  <a:t> A </a:t>
                </a:r>
                <a:r>
                  <a:rPr lang="tr-TR" sz="2400" dirty="0" err="1"/>
                  <a:t>will</a:t>
                </a:r>
                <a:r>
                  <a:rPr lang="tr-TR" sz="2400" dirty="0"/>
                  <a:t> </a:t>
                </a:r>
                <a:r>
                  <a:rPr lang="tr-TR" sz="2400" dirty="0" err="1"/>
                  <a:t>choose</a:t>
                </a:r>
                <a:r>
                  <a:rPr lang="tr-TR" sz="2400" dirty="0"/>
                  <a:t> </a:t>
                </a:r>
                <a:r>
                  <a:rPr lang="tr-TR" sz="2400" dirty="0" err="1"/>
                  <a:t>the</a:t>
                </a:r>
                <a:r>
                  <a:rPr lang="tr-TR" sz="2400" dirty="0"/>
                  <a:t> </a:t>
                </a:r>
                <a:r>
                  <a:rPr lang="tr-TR" sz="2400" dirty="0" err="1"/>
                  <a:t>short</a:t>
                </a:r>
                <a:r>
                  <a:rPr lang="tr-TR" sz="2400" dirty="0"/>
                  <a:t> </a:t>
                </a:r>
                <a:r>
                  <a:rPr lang="tr-TR" sz="2400" dirty="0" err="1"/>
                  <a:t>path</a:t>
                </a:r>
                <a:r>
                  <a:rPr lang="tr-TR" sz="2400" dirty="0"/>
                  <a:t>?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endParaRPr lang="tr-TR" sz="2400" dirty="0"/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tr-T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tr-TR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tr-TR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tr-TR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tr-TR" sz="2400" b="0" i="1" smtClean="0">
                            <a:latin typeface="Cambria Math" panose="02040503050406030204" pitchFamily="18" charset="0"/>
                          </a:rPr>
                          <m:t>30 </m:t>
                        </m:r>
                        <m:r>
                          <a:rPr lang="tr-TR" sz="2400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num>
                      <m:den>
                        <m:r>
                          <a:rPr lang="tr-TR" sz="2400" b="0" i="1" smtClean="0">
                            <a:latin typeface="Cambria Math" panose="02040503050406030204" pitchFamily="18" charset="0"/>
                          </a:rPr>
                          <m:t>7.5 </m:t>
                        </m:r>
                        <m:r>
                          <a:rPr lang="tr-TR" sz="2400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  <m:r>
                          <a:rPr lang="tr-TR" sz="24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tr-TR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  <m:r>
                      <a:rPr lang="tr-TR" sz="2400" b="0" i="1" smtClean="0">
                        <a:latin typeface="Cambria Math" panose="02040503050406030204" pitchFamily="18" charset="0"/>
                      </a:rPr>
                      <m:t>=4 </m:t>
                    </m:r>
                    <m:r>
                      <a:rPr lang="tr-TR" sz="2400" b="0" i="1" smtClean="0">
                        <a:latin typeface="Cambria Math" panose="02040503050406030204" pitchFamily="18" charset="0"/>
                      </a:rPr>
                      <m:t>𝑠𝑒𝑐</m:t>
                    </m:r>
                  </m:oMath>
                </a14:m>
                <a:r>
                  <a:rPr lang="tr-TR" sz="2400" dirty="0"/>
                  <a:t> </a:t>
                </a:r>
              </a:p>
              <a:p>
                <a:pPr algn="just"/>
                <a:endParaRPr lang="tr-TR" sz="2400" dirty="0"/>
              </a:p>
              <a:p>
                <a:pPr algn="just"/>
                <a:r>
                  <a:rPr lang="tr-TR" sz="2400" b="0" dirty="0"/>
                  <a:t>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tr-TR" sz="2400" b="0" i="1" smtClean="0">
                            <a:latin typeface="Cambria Math" panose="02040503050406030204" pitchFamily="18" charset="0"/>
                          </a:rPr>
                          <m:t>𝐴𝑠</m:t>
                        </m:r>
                      </m:sub>
                    </m:sSub>
                    <m:d>
                      <m:dPr>
                        <m:ctrlPr>
                          <a:rPr lang="tr-T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tr-TR" sz="24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e>
                    </m:d>
                    <m:r>
                      <a:rPr lang="tr-TR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tr-TR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tr-TR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tr-T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tr-TR" sz="2400" b="0" i="1" smtClean="0">
                                    <a:latin typeface="Cambria Math" panose="02040503050406030204" pitchFamily="18" charset="0"/>
                                  </a:rPr>
                                  <m:t>4+0</m:t>
                                </m:r>
                              </m:e>
                            </m:d>
                          </m:e>
                          <m:sup>
                            <m:r>
                              <a:rPr lang="tr-TR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tr-TR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tr-T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tr-TR" sz="2400" b="0" i="1" smtClean="0">
                                    <a:latin typeface="Cambria Math" panose="02040503050406030204" pitchFamily="18" charset="0"/>
                                  </a:rPr>
                                  <m:t>4+0</m:t>
                                </m:r>
                              </m:e>
                            </m:d>
                          </m:e>
                          <m:sup>
                            <m:r>
                              <a:rPr lang="tr-TR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tr-TR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tr-TR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tr-T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tr-TR" sz="2400" b="0" i="1" smtClean="0">
                                    <a:latin typeface="Cambria Math" panose="02040503050406030204" pitchFamily="18" charset="0"/>
                                  </a:rPr>
                                  <m:t>4+8</m:t>
                                </m:r>
                              </m:e>
                            </m:d>
                          </m:e>
                          <m:sup>
                            <m:r>
                              <a:rPr lang="tr-TR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tr-TR" sz="2400" b="0" i="1" smtClean="0">
                        <a:latin typeface="Cambria Math" panose="02040503050406030204" pitchFamily="18" charset="0"/>
                      </a:rPr>
                      <m:t>=0.1</m:t>
                    </m:r>
                  </m:oMath>
                </a14:m>
                <a:r>
                  <a:rPr lang="tr-TR" sz="2400" dirty="0"/>
                  <a:t> </a:t>
                </a:r>
              </a:p>
            </p:txBody>
          </p:sp>
        </mc:Choice>
        <mc:Fallback>
          <p:sp>
            <p:nvSpPr>
              <p:cNvPr id="7" name="Dikdörtgen 6">
                <a:extLst>
                  <a:ext uri="{FF2B5EF4-FFF2-40B4-BE49-F238E27FC236}">
                    <a16:creationId xmlns:a16="http://schemas.microsoft.com/office/drawing/2014/main" id="{B30B2B10-7C51-CFD2-CE33-C319C9B715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768" y="1138534"/>
                <a:ext cx="9214104" cy="3861185"/>
              </a:xfrm>
              <a:prstGeom prst="rect">
                <a:avLst/>
              </a:prstGeom>
              <a:blipFill>
                <a:blip r:embed="rId2"/>
                <a:stretch>
                  <a:fillRect l="-964" t="-1311" r="-964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80357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5F710FDB-0919-493E-8539-8240C23F1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1C4B327-63E6-E0F8-209A-30D9F51FDB3B}"/>
              </a:ext>
            </a:extLst>
          </p:cNvPr>
          <p:cNvSpPr txBox="1">
            <a:spLocks noChangeArrowheads="1"/>
          </p:cNvSpPr>
          <p:nvPr/>
        </p:nvSpPr>
        <p:spPr>
          <a:xfrm>
            <a:off x="695325" y="942815"/>
            <a:ext cx="9989004" cy="581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Aft>
                <a:spcPts val="600"/>
              </a:spcAft>
            </a:pPr>
            <a:r>
              <a:rPr lang="en-US" altLang="tr-TR" sz="24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Ant Colony Optimization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033715A5-8048-453E-A44A-0F17BBB481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695324" y="1830190"/>
            <a:ext cx="10772775" cy="433130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b="1" u="sng" dirty="0"/>
              <a:t>Characteristics of the algorithm</a:t>
            </a:r>
            <a:endParaRPr lang="en-US" b="1" dirty="0"/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/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An ant is a solution.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/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Solutions (ants) are at different places in the solution space.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/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How they change is based on the probability of changing to a different schedule.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/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An ant completes its tour after selection a choice for each stand.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/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Utilities (objective function values) of each tour are calculated.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/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Pheromone levels are updated after all of the ants have completed all of  their tours.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650437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5F710FDB-0919-493E-8539-8240C23F1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1C4B327-63E6-E0F8-209A-30D9F51FDB3B}"/>
              </a:ext>
            </a:extLst>
          </p:cNvPr>
          <p:cNvSpPr txBox="1">
            <a:spLocks noChangeArrowheads="1"/>
          </p:cNvSpPr>
          <p:nvPr/>
        </p:nvSpPr>
        <p:spPr>
          <a:xfrm>
            <a:off x="695325" y="942815"/>
            <a:ext cx="9989004" cy="581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Aft>
                <a:spcPts val="600"/>
              </a:spcAft>
            </a:pPr>
            <a:r>
              <a:rPr lang="en-US" altLang="tr-TR" sz="24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Ant Colony Optimization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033715A5-8048-453E-A44A-0F17BBB481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695324" y="1830190"/>
            <a:ext cx="10772775" cy="433130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b="1" u="sng" dirty="0"/>
              <a:t>Characteristics of the algorithm</a:t>
            </a:r>
            <a:endParaRPr lang="en-US" b="1" dirty="0"/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The probability of moving from Point A to Point B depends on the attractiveness of the move and the trail level.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Attractiveness - an a priori desirability (typically based on the inverse distance) of the move.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50"/>
                </a:solidFill>
              </a:rPr>
              <a:t>Trail level - an a posteriori, computed attractiveness. This is computed after an ant </a:t>
            </a:r>
          </a:p>
          <a:p>
            <a:r>
              <a:rPr lang="en-US" b="1" dirty="0">
                <a:solidFill>
                  <a:srgbClr val="00B050"/>
                </a:solidFill>
              </a:rPr>
              <a:t>completes a solution, increasing or decreasing the </a:t>
            </a:r>
            <a:r>
              <a:rPr lang="en-US" b="1" dirty="0" err="1">
                <a:solidFill>
                  <a:srgbClr val="00B050"/>
                </a:solidFill>
              </a:rPr>
              <a:t>desirabilities</a:t>
            </a:r>
            <a:r>
              <a:rPr lang="en-US" b="1" dirty="0">
                <a:solidFill>
                  <a:srgbClr val="00B050"/>
                </a:solidFill>
              </a:rPr>
              <a:t> of  components of a solution.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b="1" dirty="0">
                <a:solidFill>
                  <a:srgbClr val="00B050"/>
                </a:solidFill>
              </a:rPr>
              <a:t>An ant completes its tour after selection a choice for each stand.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/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9" name="Oval 4">
            <a:extLst>
              <a:ext uri="{FF2B5EF4-FFF2-40B4-BE49-F238E27FC236}">
                <a16:creationId xmlns:a16="http://schemas.microsoft.com/office/drawing/2014/main" id="{321A4295-2F5C-7E88-6419-D4B590E503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6805" y="356564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5BE3121E-0E71-E5BC-70B3-A588DD0ED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0917" y="3137023"/>
            <a:ext cx="36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11" name="Oval 6">
            <a:extLst>
              <a:ext uri="{FF2B5EF4-FFF2-40B4-BE49-F238E27FC236}">
                <a16:creationId xmlns:a16="http://schemas.microsoft.com/office/drawing/2014/main" id="{7AF729CA-96B6-C396-96EE-D05AEF06B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1680" y="500074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96BA66E8-59C9-8892-DAE0-F376C3348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5792" y="5076948"/>
            <a:ext cx="3337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13" name="Oval 8">
            <a:extLst>
              <a:ext uri="{FF2B5EF4-FFF2-40B4-BE49-F238E27FC236}">
                <a16:creationId xmlns:a16="http://schemas.microsoft.com/office/drawing/2014/main" id="{31BC6C5B-D494-A347-61D5-37D343523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2267" y="484834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id="{6A989AC8-9C96-236B-C1BB-A7D18A7EC79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978517" y="3705348"/>
            <a:ext cx="304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11">
            <a:extLst>
              <a:ext uri="{FF2B5EF4-FFF2-40B4-BE49-F238E27FC236}">
                <a16:creationId xmlns:a16="http://schemas.microsoft.com/office/drawing/2014/main" id="{C0D6AEB1-6535-D3FA-0D82-EE6122A2F29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75392" y="3705348"/>
            <a:ext cx="4572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12">
            <a:extLst>
              <a:ext uri="{FF2B5EF4-FFF2-40B4-BE49-F238E27FC236}">
                <a16:creationId xmlns:a16="http://schemas.microsoft.com/office/drawing/2014/main" id="{48A4C91E-E8E4-BD52-6F08-9CA158D3B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7117" y="4051423"/>
            <a:ext cx="2728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?</a:t>
            </a:r>
          </a:p>
        </p:txBody>
      </p:sp>
      <p:graphicFrame>
        <p:nvGraphicFramePr>
          <p:cNvPr id="17" name="Object 13">
            <a:extLst>
              <a:ext uri="{FF2B5EF4-FFF2-40B4-BE49-F238E27FC236}">
                <a16:creationId xmlns:a16="http://schemas.microsoft.com/office/drawing/2014/main" id="{E443491F-0DDA-B298-383B-CDFBA1D5F1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2500544"/>
              </p:ext>
            </p:extLst>
          </p:nvPr>
        </p:nvGraphicFramePr>
        <p:xfrm>
          <a:off x="2215425" y="5261614"/>
          <a:ext cx="7107237" cy="1363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3" imgW="4762440" imgH="914400" progId="Equation.3">
                  <p:embed/>
                </p:oleObj>
              </mc:Choice>
              <mc:Fallback>
                <p:oleObj name="Equation" r:id="rId3" imgW="4762440" imgH="914400" progId="Equation.3">
                  <p:embed/>
                  <p:pic>
                    <p:nvPicPr>
                      <p:cNvPr id="22541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5425" y="5261614"/>
                        <a:ext cx="7107237" cy="1363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20781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5F710FDB-0919-493E-8539-8240C23F1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1C4B327-63E6-E0F8-209A-30D9F51FDB3B}"/>
              </a:ext>
            </a:extLst>
          </p:cNvPr>
          <p:cNvSpPr txBox="1">
            <a:spLocks noChangeArrowheads="1"/>
          </p:cNvSpPr>
          <p:nvPr/>
        </p:nvSpPr>
        <p:spPr>
          <a:xfrm>
            <a:off x="695325" y="942815"/>
            <a:ext cx="9989004" cy="581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Aft>
                <a:spcPts val="600"/>
              </a:spcAft>
            </a:pPr>
            <a:r>
              <a:rPr lang="en-US" altLang="tr-TR" sz="24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Ant Colony Optimization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033715A5-8048-453E-A44A-0F17BBB481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4578" name="Text Box 2"/>
              <p:cNvSpPr txBox="1">
                <a:spLocks noChangeArrowheads="1"/>
              </p:cNvSpPr>
              <p:nvPr/>
            </p:nvSpPr>
            <p:spPr bwMode="auto">
              <a:xfrm>
                <a:off x="695324" y="1830190"/>
                <a:ext cx="10772775" cy="4634617"/>
              </a:xfrm>
              <a:prstGeom prst="rect">
                <a:avLst/>
              </a:prstGeom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lIns="91440" tIns="45720" rIns="91440" bIns="45720" rtlCol="0">
                <a:normAutofit/>
              </a:bodyPr>
              <a:lstStyle/>
              <a:p>
                <a:pPr>
                  <a:lnSpc>
                    <a:spcPct val="110000"/>
                  </a:lnSpc>
                  <a:spcAft>
                    <a:spcPts val="600"/>
                  </a:spcAft>
                </a:pPr>
                <a:r>
                  <a:rPr lang="en-US" b="1" u="sng" dirty="0"/>
                  <a:t>Characteristics of the algorithm</a:t>
                </a:r>
                <a:endParaRPr lang="en-US" b="1" dirty="0"/>
              </a:p>
              <a:p>
                <a:pPr indent="-228600">
                  <a:lnSpc>
                    <a:spcPct val="11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Amounts of pheromones are updated after a solution has been generated.</a:t>
                </a:r>
              </a:p>
              <a:p>
                <a:r>
                  <a:rPr lang="en-US" b="1" dirty="0"/>
                  <a:t>		(1-p) prior pheromone +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b="1" dirty="0"/>
                  <a:t>pheromone</a:t>
                </a:r>
              </a:p>
              <a:p>
                <a:r>
                  <a:rPr lang="en-US" b="1" dirty="0"/>
                  <a:t>			p                      = a coefficient related to the evaporation rate</a:t>
                </a:r>
              </a:p>
              <a:p>
                <a:r>
                  <a:rPr lang="en-US" b="1" dirty="0"/>
                  <a:t>			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b="1" dirty="0"/>
                  <a:t>pheromone   =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tr-TR" b="1" i="1" smtClean="0">
                            <a:latin typeface="Cambria Math" panose="02040503050406030204" pitchFamily="18" charset="0"/>
                          </a:rPr>
                          <m:t>𝑸</m:t>
                        </m:r>
                      </m:num>
                      <m:den>
                        <m:sSub>
                          <m:sSubPr>
                            <m:ctrlPr>
                              <a:rPr lang="tr-TR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tr-TR" b="1" i="1" smtClean="0">
                                <a:latin typeface="Cambria Math" panose="02040503050406030204" pitchFamily="18" charset="0"/>
                              </a:rPr>
                              <m:t>𝑳</m:t>
                            </m:r>
                          </m:e>
                          <m:sub>
                            <m:r>
                              <a:rPr lang="tr-TR" b="1" i="1" smtClean="0">
                                <a:latin typeface="Cambria Math" panose="02040503050406030204" pitchFamily="18" charset="0"/>
                              </a:rPr>
                              <m:t>𝒌</m:t>
                            </m:r>
                          </m:sub>
                        </m:sSub>
                      </m:den>
                    </m:f>
                  </m:oMath>
                </a14:m>
                <a:endParaRPr lang="en-US" b="1" dirty="0"/>
              </a:p>
              <a:p>
                <a:r>
                  <a:rPr lang="en-US" b="1" dirty="0"/>
                  <a:t>			</a:t>
                </a:r>
                <a:r>
                  <a:rPr lang="tr-TR" b="1" dirty="0"/>
                  <a:t> </a:t>
                </a:r>
                <a14:m>
                  <m:oMath xmlns:m="http://schemas.openxmlformats.org/officeDocument/2006/math">
                    <m:r>
                      <a:rPr lang="tr-TR" b="1" i="1" smtClean="0"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en-US" b="1" dirty="0"/>
                  <a:t>                     = a constant</a:t>
                </a:r>
              </a:p>
              <a:p>
                <a:r>
                  <a:rPr lang="en-US" b="1" dirty="0"/>
                  <a:t>			</a:t>
                </a:r>
                <a:r>
                  <a:rPr lang="tr-TR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tr-TR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lang="en-US" b="1" dirty="0"/>
                  <a:t>                   = solution length (quality)</a:t>
                </a:r>
              </a:p>
              <a:p>
                <a:endParaRPr lang="en-US" b="1" dirty="0"/>
              </a:p>
              <a:p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if A</a:t>
                </a:r>
                <a:r>
                  <a:rPr lang="en-US" b="1" dirty="0">
                    <a:sym typeface="Wingdings" pitchFamily="2" charset="2"/>
                  </a:rPr>
                  <a:t></a:t>
                </a:r>
                <a:r>
                  <a:rPr lang="en-US" b="1" dirty="0"/>
                  <a:t>B path is used, pheromone levels increase</a:t>
                </a:r>
              </a:p>
              <a:p>
                <a:pPr>
                  <a:lnSpc>
                    <a:spcPct val="110000"/>
                  </a:lnSpc>
                  <a:spcAft>
                    <a:spcPts val="600"/>
                  </a:spcAft>
                </a:pPr>
                <a:endParaRPr lang="en-US" b="1" dirty="0"/>
              </a:p>
              <a:p>
                <a:pPr marL="285750" indent="-285750">
                  <a:lnSpc>
                    <a:spcPct val="11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b="1" dirty="0"/>
                  <a:t>Else pheromone levels decrease, since in this case </a:t>
                </a:r>
                <a:r>
                  <a:rPr lang="en-US" b="1" dirty="0" err="1"/>
                  <a:t>s.t.</a:t>
                </a:r>
                <a:endParaRPr lang="en-US" b="1" dirty="0"/>
              </a:p>
              <a:p>
                <a:pPr lvl="8">
                  <a:lnSpc>
                    <a:spcPct val="11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b="1" dirty="0"/>
                  <a:t>pheromone=0</a:t>
                </a:r>
              </a:p>
              <a:p>
                <a:pPr marL="285750" indent="-285750">
                  <a:lnSpc>
                    <a:spcPct val="11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pPr indent="-228600">
                  <a:lnSpc>
                    <a:spcPct val="11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b="1" dirty="0"/>
              </a:p>
            </p:txBody>
          </p:sp>
        </mc:Choice>
        <mc:Fallback>
          <p:sp>
            <p:nvSpPr>
              <p:cNvPr id="24578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5324" y="1830190"/>
                <a:ext cx="10772775" cy="4634617"/>
              </a:xfrm>
              <a:prstGeom prst="rect">
                <a:avLst/>
              </a:prstGeom>
              <a:blipFill>
                <a:blip r:embed="rId2"/>
                <a:stretch>
                  <a:fillRect l="-471" t="-274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4">
            <a:extLst>
              <a:ext uri="{FF2B5EF4-FFF2-40B4-BE49-F238E27FC236}">
                <a16:creationId xmlns:a16="http://schemas.microsoft.com/office/drawing/2014/main" id="{321A4295-2F5C-7E88-6419-D4B590E503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6805" y="356564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5BE3121E-0E71-E5BC-70B3-A588DD0ED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0917" y="3137023"/>
            <a:ext cx="36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11" name="Oval 6">
            <a:extLst>
              <a:ext uri="{FF2B5EF4-FFF2-40B4-BE49-F238E27FC236}">
                <a16:creationId xmlns:a16="http://schemas.microsoft.com/office/drawing/2014/main" id="{7AF729CA-96B6-C396-96EE-D05AEF06B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1680" y="500074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96BA66E8-59C9-8892-DAE0-F376C3348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5792" y="5076948"/>
            <a:ext cx="3337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13" name="Oval 8">
            <a:extLst>
              <a:ext uri="{FF2B5EF4-FFF2-40B4-BE49-F238E27FC236}">
                <a16:creationId xmlns:a16="http://schemas.microsoft.com/office/drawing/2014/main" id="{31BC6C5B-D494-A347-61D5-37D343523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2267" y="484834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id="{6A989AC8-9C96-236B-C1BB-A7D18A7EC79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978517" y="3705348"/>
            <a:ext cx="304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11">
            <a:extLst>
              <a:ext uri="{FF2B5EF4-FFF2-40B4-BE49-F238E27FC236}">
                <a16:creationId xmlns:a16="http://schemas.microsoft.com/office/drawing/2014/main" id="{C0D6AEB1-6535-D3FA-0D82-EE6122A2F29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75392" y="3705348"/>
            <a:ext cx="4572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12">
            <a:extLst>
              <a:ext uri="{FF2B5EF4-FFF2-40B4-BE49-F238E27FC236}">
                <a16:creationId xmlns:a16="http://schemas.microsoft.com/office/drawing/2014/main" id="{48A4C91E-E8E4-BD52-6F08-9CA158D3B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7117" y="4051423"/>
            <a:ext cx="2728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427829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5F710FDB-0919-493E-8539-8240C23F1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1C4B327-63E6-E0F8-209A-30D9F51FDB3B}"/>
              </a:ext>
            </a:extLst>
          </p:cNvPr>
          <p:cNvSpPr txBox="1">
            <a:spLocks noChangeArrowheads="1"/>
          </p:cNvSpPr>
          <p:nvPr/>
        </p:nvSpPr>
        <p:spPr>
          <a:xfrm>
            <a:off x="695325" y="942815"/>
            <a:ext cx="9989004" cy="581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Aft>
                <a:spcPts val="600"/>
              </a:spcAft>
            </a:pPr>
            <a:r>
              <a:rPr lang="en-US" altLang="tr-TR" sz="24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Ant Colony Optimization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033715A5-8048-453E-A44A-0F17BBB481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695324" y="1830190"/>
            <a:ext cx="10772775" cy="463461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b="1" u="sng" dirty="0"/>
              <a:t>Advantage</a:t>
            </a:r>
            <a:endParaRPr lang="en-US" b="1" dirty="0"/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It is intuitive to biologically-minded people, mimicking nature.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The system is built on positive feedback (pheromone attraction) and negative attractiveness (pheromone evaporation).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b="1" dirty="0"/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Pheromone evaporation helps avoid convergence to a local optima.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b="1" u="sng" dirty="0"/>
              <a:t>Disadvantage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b="1" dirty="0"/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For routing problems it may make more sense, but for harvest scheduling problems, it requires a conceptual leap of faith.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Fine-tuning the sensitive parameters may require significant effort.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75078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F710FDB-0919-493E-8539-8240C23F1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A45274BC-FBE0-2B63-2D7D-F1114F2352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273" y="559063"/>
            <a:ext cx="3396420" cy="52560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tr-TR"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key concept:  Stigmergy</a:t>
            </a:r>
            <a:endParaRPr lang="en-US" sz="4000" kern="1200" cap="all" spc="30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AFF0B6C-73E2-4B40-9280-938C14922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868629" y="723900"/>
            <a:ext cx="15948" cy="54500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lt Başlık 2">
            <a:extLst>
              <a:ext uri="{FF2B5EF4-FFF2-40B4-BE49-F238E27FC236}">
                <a16:creationId xmlns:a16="http://schemas.microsoft.com/office/drawing/2014/main" id="{B6721D20-84B4-4939-D97B-CC1F25A57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82891" y="622249"/>
            <a:ext cx="5809009" cy="563971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tr-TR" sz="1700" b="1" dirty="0" err="1"/>
              <a:t>Stigmergy</a:t>
            </a:r>
            <a:r>
              <a:rPr lang="en-US" altLang="tr-TR" sz="1700" dirty="0"/>
              <a:t> is: 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tr-TR" sz="1700" dirty="0"/>
              <a:t>    </a:t>
            </a:r>
            <a:r>
              <a:rPr lang="en-US" altLang="tr-TR" sz="1700" dirty="0">
                <a:solidFill>
                  <a:srgbClr val="0070C0"/>
                </a:solidFill>
              </a:rPr>
              <a:t>indirect communication via interaction with the environment </a:t>
            </a:r>
            <a:r>
              <a:rPr lang="en-US" altLang="tr-TR" sz="1700" dirty="0"/>
              <a:t>[</a:t>
            </a:r>
            <a:r>
              <a:rPr lang="en-US" altLang="tr-TR" sz="1700" dirty="0" err="1"/>
              <a:t>Gassé</a:t>
            </a:r>
            <a:r>
              <a:rPr lang="en-US" altLang="tr-TR" sz="1700" dirty="0"/>
              <a:t>, 59]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altLang="tr-TR" sz="1700" dirty="0"/>
          </a:p>
          <a:p>
            <a:pPr lvl="2" indent="-2286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tr-TR" sz="1700" dirty="0"/>
              <a:t>A problem gets solved bit by bit ..</a:t>
            </a:r>
          </a:p>
          <a:p>
            <a:pPr lvl="2" indent="-228600" algn="l">
              <a:lnSpc>
                <a:spcPct val="110000"/>
              </a:lnSpc>
              <a:spcBef>
                <a:spcPct val="35000"/>
              </a:spcBef>
              <a:buFont typeface="Arial" panose="020B0604020202020204" pitchFamily="34" charset="0"/>
              <a:buChar char="•"/>
            </a:pPr>
            <a:r>
              <a:rPr lang="en-US" altLang="tr-TR" sz="1700" dirty="0">
                <a:solidFill>
                  <a:srgbClr val="00B050"/>
                </a:solidFill>
              </a:rPr>
              <a:t>Individuals communicate with each other in the above way, affecting what each other does on the task.</a:t>
            </a:r>
          </a:p>
          <a:p>
            <a:pPr lvl="2" indent="-228600" algn="l">
              <a:lnSpc>
                <a:spcPct val="110000"/>
              </a:lnSpc>
              <a:spcBef>
                <a:spcPct val="35000"/>
              </a:spcBef>
              <a:buFont typeface="Arial" panose="020B0604020202020204" pitchFamily="34" charset="0"/>
              <a:buChar char="•"/>
            </a:pPr>
            <a:r>
              <a:rPr lang="en-US" altLang="tr-TR" sz="1700" dirty="0"/>
              <a:t>E.g. sorting things into piles, as we did in the Introductory Swarm Intelligence lecture</a:t>
            </a:r>
          </a:p>
          <a:p>
            <a:pPr lvl="2" indent="-228600" algn="l">
              <a:lnSpc>
                <a:spcPct val="110000"/>
              </a:lnSpc>
              <a:spcBef>
                <a:spcPct val="35000"/>
              </a:spcBef>
              <a:buFont typeface="Arial" panose="020B0604020202020204" pitchFamily="34" charset="0"/>
              <a:buChar char="•"/>
            </a:pPr>
            <a:r>
              <a:rPr lang="en-US" altLang="tr-TR" sz="1700" dirty="0">
                <a:solidFill>
                  <a:srgbClr val="00B050"/>
                </a:solidFill>
              </a:rPr>
              <a:t>Individuals leave </a:t>
            </a:r>
            <a:r>
              <a:rPr lang="en-US" altLang="tr-TR" sz="1700" i="1" dirty="0">
                <a:solidFill>
                  <a:srgbClr val="00B050"/>
                </a:solidFill>
              </a:rPr>
              <a:t>markers</a:t>
            </a:r>
            <a:r>
              <a:rPr lang="en-US" altLang="tr-TR" sz="1700" dirty="0">
                <a:solidFill>
                  <a:srgbClr val="00B050"/>
                </a:solidFill>
              </a:rPr>
              <a:t> or </a:t>
            </a:r>
            <a:r>
              <a:rPr lang="en-US" altLang="tr-TR" sz="1700" i="1" dirty="0">
                <a:solidFill>
                  <a:srgbClr val="00B050"/>
                </a:solidFill>
              </a:rPr>
              <a:t>messages</a:t>
            </a:r>
            <a:r>
              <a:rPr lang="en-US" altLang="tr-TR" sz="1700" dirty="0">
                <a:solidFill>
                  <a:srgbClr val="00B050"/>
                </a:solidFill>
              </a:rPr>
              <a:t> – these don’t solve the problem in themselves, but they affect other individuals in a way that helps them solve the problem …</a:t>
            </a:r>
          </a:p>
          <a:p>
            <a:pPr lvl="2" indent="-228600" algn="l">
              <a:lnSpc>
                <a:spcPct val="110000"/>
              </a:lnSpc>
              <a:spcBef>
                <a:spcPct val="35000"/>
              </a:spcBef>
              <a:buFont typeface="Arial" panose="020B0604020202020204" pitchFamily="34" charset="0"/>
              <a:buChar char="•"/>
            </a:pPr>
            <a:r>
              <a:rPr lang="en-US" altLang="tr-TR" sz="1700" dirty="0"/>
              <a:t>E.g. as we will see, this is how ants find shortest paths.</a:t>
            </a:r>
          </a:p>
        </p:txBody>
      </p:sp>
    </p:spTree>
    <p:extLst>
      <p:ext uri="{BB962C8B-B14F-4D97-AF65-F5344CB8AC3E}">
        <p14:creationId xmlns:p14="http://schemas.microsoft.com/office/powerpoint/2010/main" val="966219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5F710FDB-0919-493E-8539-8240C23F1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1C4B327-63E6-E0F8-209A-30D9F51FDB3B}"/>
              </a:ext>
            </a:extLst>
          </p:cNvPr>
          <p:cNvSpPr txBox="1">
            <a:spLocks noChangeArrowheads="1"/>
          </p:cNvSpPr>
          <p:nvPr/>
        </p:nvSpPr>
        <p:spPr>
          <a:xfrm>
            <a:off x="695325" y="942815"/>
            <a:ext cx="9989004" cy="581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Aft>
                <a:spcPts val="600"/>
              </a:spcAft>
            </a:pPr>
            <a:r>
              <a:rPr lang="en-US" altLang="tr-TR" sz="24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Ant Colony Optimization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033715A5-8048-453E-A44A-0F17BBB481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695324" y="1830190"/>
            <a:ext cx="10772775" cy="463461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b="1" u="sng" dirty="0"/>
              <a:t>Necessary parameters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b="1" u="sng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1) The initial population of ants (an ant cycle).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2) The total number of tours.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3) The evaporation rate.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4) The amount of pheromone applied to a section of a cycle or solution.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5) The constant Q.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446030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5F710FDB-0919-493E-8539-8240C23F1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1C4B327-63E6-E0F8-209A-30D9F51FDB3B}"/>
              </a:ext>
            </a:extLst>
          </p:cNvPr>
          <p:cNvSpPr txBox="1">
            <a:spLocks noChangeArrowheads="1"/>
          </p:cNvSpPr>
          <p:nvPr/>
        </p:nvSpPr>
        <p:spPr>
          <a:xfrm>
            <a:off x="695325" y="942815"/>
            <a:ext cx="9989004" cy="581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Aft>
                <a:spcPts val="600"/>
              </a:spcAft>
            </a:pPr>
            <a:r>
              <a:rPr lang="en-US" altLang="tr-TR" sz="2400" kern="1200" cap="all" spc="3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Methodology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033715A5-8048-453E-A44A-0F17BBB481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695324" y="1830190"/>
            <a:ext cx="10772775" cy="463461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b="1" u="sng" dirty="0"/>
              <a:t>Parameters of ACO Algorithm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b="1" u="sng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006510D-DD90-23A7-D0F7-3EDAA6989764}"/>
              </a:ext>
            </a:extLst>
          </p:cNvPr>
          <p:cNvSpPr txBox="1">
            <a:spLocks noChangeArrowheads="1"/>
          </p:cNvSpPr>
          <p:nvPr/>
        </p:nvSpPr>
        <p:spPr>
          <a:xfrm>
            <a:off x="908304" y="2286000"/>
            <a:ext cx="8452048" cy="457200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lvl="3" indent="-266700">
              <a:lnSpc>
                <a:spcPct val="110000"/>
              </a:lnSpc>
              <a:buNone/>
            </a:pPr>
            <a:r>
              <a:rPr lang="en-US" altLang="zh-TW" sz="2800" dirty="0">
                <a:solidFill>
                  <a:schemeClr val="tx1"/>
                </a:solidFill>
                <a:latin typeface="+mn-lt"/>
              </a:rPr>
              <a:t>: Pheromone trail of combination (</a:t>
            </a:r>
            <a:r>
              <a:rPr lang="en-US" altLang="zh-TW" sz="2800" dirty="0" err="1">
                <a:solidFill>
                  <a:schemeClr val="tx1"/>
                </a:solidFill>
                <a:latin typeface="+mn-lt"/>
              </a:rPr>
              <a:t>i,j</a:t>
            </a:r>
            <a:r>
              <a:rPr lang="en-US" altLang="zh-TW" sz="2800" dirty="0">
                <a:solidFill>
                  <a:schemeClr val="tx1"/>
                </a:solidFill>
                <a:latin typeface="+mn-lt"/>
              </a:rPr>
              <a:t>)</a:t>
            </a:r>
          </a:p>
          <a:p>
            <a:pPr lvl="3" indent="-266700">
              <a:lnSpc>
                <a:spcPct val="110000"/>
              </a:lnSpc>
              <a:buNone/>
            </a:pPr>
            <a:r>
              <a:rPr lang="en-US" altLang="zh-TW" sz="2800" dirty="0">
                <a:solidFill>
                  <a:schemeClr val="tx1"/>
                </a:solidFill>
                <a:latin typeface="+mn-lt"/>
              </a:rPr>
              <a:t>: Local heuristic of combination (</a:t>
            </a:r>
            <a:r>
              <a:rPr lang="en-US" altLang="zh-TW" sz="2800" dirty="0" err="1">
                <a:solidFill>
                  <a:schemeClr val="tx1"/>
                </a:solidFill>
                <a:latin typeface="+mn-lt"/>
              </a:rPr>
              <a:t>i,j</a:t>
            </a:r>
            <a:r>
              <a:rPr lang="en-US" altLang="zh-TW" sz="2800" dirty="0">
                <a:solidFill>
                  <a:schemeClr val="tx1"/>
                </a:solidFill>
                <a:latin typeface="+mn-lt"/>
              </a:rPr>
              <a:t>)</a:t>
            </a:r>
          </a:p>
          <a:p>
            <a:pPr lvl="3" indent="-266700">
              <a:lnSpc>
                <a:spcPct val="110000"/>
              </a:lnSpc>
              <a:buNone/>
            </a:pPr>
            <a:r>
              <a:rPr lang="en-US" altLang="zh-TW" sz="2800" dirty="0">
                <a:solidFill>
                  <a:schemeClr val="tx1"/>
                </a:solidFill>
                <a:latin typeface="+mn-lt"/>
              </a:rPr>
              <a:t>: Transition probability of combination (</a:t>
            </a:r>
            <a:r>
              <a:rPr lang="en-US" altLang="zh-TW" sz="2800" dirty="0" err="1">
                <a:solidFill>
                  <a:schemeClr val="tx1"/>
                </a:solidFill>
                <a:latin typeface="+mn-lt"/>
              </a:rPr>
              <a:t>i,j</a:t>
            </a:r>
            <a:r>
              <a:rPr lang="en-US" altLang="zh-TW" sz="2800" dirty="0">
                <a:solidFill>
                  <a:schemeClr val="tx1"/>
                </a:solidFill>
                <a:latin typeface="+mn-lt"/>
              </a:rPr>
              <a:t>)</a:t>
            </a:r>
          </a:p>
          <a:p>
            <a:pPr lvl="3" indent="-266700">
              <a:lnSpc>
                <a:spcPct val="110000"/>
              </a:lnSpc>
              <a:buNone/>
            </a:pPr>
            <a:r>
              <a:rPr lang="en-US" altLang="zh-TW" sz="2800" dirty="0">
                <a:solidFill>
                  <a:schemeClr val="tx1"/>
                </a:solidFill>
                <a:latin typeface="+mn-lt"/>
              </a:rPr>
              <a:t>: Relative importance of pheromone trail</a:t>
            </a:r>
          </a:p>
          <a:p>
            <a:pPr lvl="3" indent="-266700">
              <a:lnSpc>
                <a:spcPct val="110000"/>
              </a:lnSpc>
              <a:buNone/>
            </a:pPr>
            <a:r>
              <a:rPr lang="en-US" altLang="zh-TW" sz="2800" dirty="0">
                <a:solidFill>
                  <a:schemeClr val="tx1"/>
                </a:solidFill>
                <a:latin typeface="+mn-lt"/>
              </a:rPr>
              <a:t>: Relative importance of local heuristic</a:t>
            </a:r>
          </a:p>
          <a:p>
            <a:pPr lvl="3" indent="-266700">
              <a:lnSpc>
                <a:spcPct val="110000"/>
              </a:lnSpc>
              <a:buNone/>
            </a:pPr>
            <a:r>
              <a:rPr lang="en-US" altLang="zh-TW" sz="2800" dirty="0">
                <a:solidFill>
                  <a:schemeClr val="tx1"/>
                </a:solidFill>
                <a:latin typeface="+mn-lt"/>
              </a:rPr>
              <a:t>: Determines the relative importance of exploitation versus exploration</a:t>
            </a:r>
          </a:p>
          <a:p>
            <a:pPr lvl="3" indent="-266700">
              <a:lnSpc>
                <a:spcPct val="110000"/>
              </a:lnSpc>
              <a:buNone/>
            </a:pPr>
            <a:r>
              <a:rPr lang="en-US" altLang="zh-TW" sz="2800" dirty="0">
                <a:solidFill>
                  <a:schemeClr val="tx1"/>
                </a:solidFill>
                <a:latin typeface="Arial Narrow" pitchFamily="34" charset="0"/>
                <a:ea typeface="PMingLiU" pitchFamily="18" charset="-120"/>
              </a:rPr>
              <a:t>: </a:t>
            </a:r>
            <a:r>
              <a:rPr lang="en-US" altLang="zh-TW" sz="2800" dirty="0">
                <a:solidFill>
                  <a:schemeClr val="tx1"/>
                </a:solidFill>
                <a:latin typeface="+mn-lt"/>
              </a:rPr>
              <a:t>Trail persistence</a:t>
            </a:r>
            <a:r>
              <a:rPr lang="tr-TR" altLang="zh-TW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tr-TR" altLang="zh-TW" sz="2800" dirty="0">
                <a:solidFill>
                  <a:schemeClr val="tx1"/>
                </a:solidFill>
                <a:latin typeface="Arial Narrow" pitchFamily="34" charset="0"/>
                <a:ea typeface="PMingLiU" pitchFamily="18" charset="-120"/>
              </a:rPr>
              <a:t>(</a:t>
            </a:r>
            <a:r>
              <a:rPr lang="en-GB" altLang="tr-TR" sz="2800" dirty="0">
                <a:solidFill>
                  <a:schemeClr val="accent2"/>
                </a:solidFill>
              </a:rPr>
              <a:t>pheromone decay rate</a:t>
            </a:r>
            <a:r>
              <a:rPr lang="tr-TR" altLang="tr-TR" sz="2800" dirty="0">
                <a:solidFill>
                  <a:schemeClr val="accent2"/>
                </a:solidFill>
              </a:rPr>
              <a:t>)</a:t>
            </a:r>
            <a:endParaRPr lang="en-US" altLang="zh-TW" sz="2800" dirty="0">
              <a:solidFill>
                <a:schemeClr val="tx1"/>
              </a:solidFill>
              <a:latin typeface="Arial Narrow" pitchFamily="34" charset="0"/>
              <a:ea typeface="PMingLiU" pitchFamily="18" charset="-120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46BC6638-B399-3EB7-C7F3-408BDE04A3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4644655"/>
              </p:ext>
            </p:extLst>
          </p:nvPr>
        </p:nvGraphicFramePr>
        <p:xfrm>
          <a:off x="1856233" y="2249291"/>
          <a:ext cx="417513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Equation" r:id="rId3" imgW="164880" imgH="241200" progId="Equation.3">
                  <p:embed/>
                </p:oleObj>
              </mc:Choice>
              <mc:Fallback>
                <p:oleObj name="Equation" r:id="rId3" imgW="164880" imgH="241200" progId="Equation.3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6233" y="2249291"/>
                        <a:ext cx="417513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9ED0F594-7EE5-A3EF-F006-5D5620A780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0669995"/>
              </p:ext>
            </p:extLst>
          </p:nvPr>
        </p:nvGraphicFramePr>
        <p:xfrm>
          <a:off x="1909240" y="2896619"/>
          <a:ext cx="33655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Equation" r:id="rId5" imgW="177480" imgH="241200" progId="Equation.3">
                  <p:embed/>
                </p:oleObj>
              </mc:Choice>
              <mc:Fallback>
                <p:oleObj name="Equation" r:id="rId5" imgW="177480" imgH="241200" progId="Equation.3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9240" y="2896619"/>
                        <a:ext cx="33655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FDD45F8-30C7-518E-329B-50D90FEB2A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8064407"/>
              </p:ext>
            </p:extLst>
          </p:nvPr>
        </p:nvGraphicFramePr>
        <p:xfrm>
          <a:off x="1932432" y="3468491"/>
          <a:ext cx="33655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Equation" r:id="rId7" imgW="177480" imgH="241200" progId="Equation.3">
                  <p:embed/>
                </p:oleObj>
              </mc:Choice>
              <mc:Fallback>
                <p:oleObj name="Equation" r:id="rId7" imgW="177480" imgH="241200" progId="Equation.3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2432" y="3468491"/>
                        <a:ext cx="33655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71B810E0-BD3E-449E-2107-319B0EDD98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1360577"/>
              </p:ext>
            </p:extLst>
          </p:nvPr>
        </p:nvGraphicFramePr>
        <p:xfrm>
          <a:off x="1932432" y="4154291"/>
          <a:ext cx="304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" name="Equation" r:id="rId9" imgW="139680" imgH="139680" progId="Equation.3">
                  <p:embed/>
                </p:oleObj>
              </mc:Choice>
              <mc:Fallback>
                <p:oleObj name="Equation" r:id="rId9" imgW="139680" imgH="139680" progId="Equation.3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2432" y="4154291"/>
                        <a:ext cx="304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904E27C6-2DB9-8742-6E05-044422B14E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3781886"/>
              </p:ext>
            </p:extLst>
          </p:nvPr>
        </p:nvGraphicFramePr>
        <p:xfrm>
          <a:off x="1932432" y="4611491"/>
          <a:ext cx="2857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name="Equation" r:id="rId11" imgW="152280" imgH="203040" progId="Equation.3">
                  <p:embed/>
                </p:oleObj>
              </mc:Choice>
              <mc:Fallback>
                <p:oleObj name="Equation" r:id="rId11" imgW="152280" imgH="203040" progId="Equation.3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2432" y="4611491"/>
                        <a:ext cx="28575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350C2E16-A52B-8DE7-DCFD-06334B7574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9921781"/>
              </p:ext>
            </p:extLst>
          </p:nvPr>
        </p:nvGraphicFramePr>
        <p:xfrm>
          <a:off x="1932432" y="5144891"/>
          <a:ext cx="330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" name="Equation" r:id="rId13" imgW="164880" imgH="228600" progId="Equation.3">
                  <p:embed/>
                </p:oleObj>
              </mc:Choice>
              <mc:Fallback>
                <p:oleObj name="Equation" r:id="rId13" imgW="164880" imgH="228600" progId="Equation.3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2432" y="5144891"/>
                        <a:ext cx="3302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1A1C2BED-B6D1-5EE4-87ED-97010BE658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0562435"/>
              </p:ext>
            </p:extLst>
          </p:nvPr>
        </p:nvGraphicFramePr>
        <p:xfrm>
          <a:off x="1932433" y="6211691"/>
          <a:ext cx="35242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name="Equation" r:id="rId15" imgW="152280" imgH="164880" progId="Equation.3">
                  <p:embed/>
                </p:oleObj>
              </mc:Choice>
              <mc:Fallback>
                <p:oleObj name="Equation" r:id="rId15" imgW="152280" imgH="164880" progId="Equation.3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2433" y="6211691"/>
                        <a:ext cx="352425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47534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7772400" cy="1143000"/>
          </a:xfrm>
        </p:spPr>
        <p:txBody>
          <a:bodyPr/>
          <a:lstStyle/>
          <a:p>
            <a:r>
              <a:rPr lang="en-GB" altLang="tr-TR" dirty="0"/>
              <a:t>The transition rule</a:t>
            </a:r>
          </a:p>
        </p:txBody>
      </p:sp>
      <p:sp>
        <p:nvSpPr>
          <p:cNvPr id="1030" name="Text Box 5"/>
          <p:cNvSpPr txBox="1">
            <a:spLocks noChangeArrowheads="1"/>
          </p:cNvSpPr>
          <p:nvPr/>
        </p:nvSpPr>
        <p:spPr bwMode="auto">
          <a:xfrm>
            <a:off x="2041526" y="1143000"/>
            <a:ext cx="8525091" cy="3120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tr-TR" dirty="0">
                <a:solidFill>
                  <a:schemeClr val="accent2"/>
                </a:solidFill>
              </a:rPr>
              <a:t>is the amount of pheromone currently on the path that goes</a:t>
            </a:r>
          </a:p>
          <a:p>
            <a:pPr eaLnBrk="1" hangingPunct="1"/>
            <a:r>
              <a:rPr lang="en-GB" altLang="tr-TR" dirty="0">
                <a:solidFill>
                  <a:schemeClr val="accent2"/>
                </a:solidFill>
              </a:rPr>
              <a:t>   directly from point </a:t>
            </a:r>
            <a:r>
              <a:rPr lang="tr-TR" altLang="tr-TR" i="1" dirty="0">
                <a:solidFill>
                  <a:schemeClr val="accent2"/>
                </a:solidFill>
              </a:rPr>
              <a:t>i</a:t>
            </a:r>
            <a:r>
              <a:rPr lang="en-GB" altLang="tr-TR" i="1" dirty="0">
                <a:solidFill>
                  <a:schemeClr val="accent2"/>
                </a:solidFill>
              </a:rPr>
              <a:t> </a:t>
            </a:r>
            <a:r>
              <a:rPr lang="en-GB" altLang="tr-TR" dirty="0">
                <a:solidFill>
                  <a:schemeClr val="accent2"/>
                </a:solidFill>
              </a:rPr>
              <a:t>to point </a:t>
            </a:r>
            <a:r>
              <a:rPr lang="tr-TR" altLang="tr-TR" i="1" dirty="0">
                <a:solidFill>
                  <a:schemeClr val="accent2"/>
                </a:solidFill>
              </a:rPr>
              <a:t>j</a:t>
            </a:r>
            <a:r>
              <a:rPr lang="en-GB" altLang="tr-TR" i="1" dirty="0">
                <a:solidFill>
                  <a:schemeClr val="accent2"/>
                </a:solidFill>
              </a:rPr>
              <a:t>.</a:t>
            </a:r>
          </a:p>
          <a:p>
            <a:pPr eaLnBrk="1" hangingPunct="1"/>
            <a:r>
              <a:rPr lang="en-GB" altLang="tr-TR" dirty="0"/>
              <a:t>is the heuristic value of this link – in the classic</a:t>
            </a:r>
          </a:p>
          <a:p>
            <a:pPr eaLnBrk="1" hangingPunct="1"/>
            <a:r>
              <a:rPr lang="en-GB" altLang="tr-TR" dirty="0"/>
              <a:t>   application, this is chosen to be 1/distance(</a:t>
            </a:r>
            <a:r>
              <a:rPr lang="tr-TR" altLang="tr-TR" i="1" dirty="0"/>
              <a:t>i</a:t>
            </a:r>
            <a:r>
              <a:rPr lang="en-GB" altLang="tr-TR" dirty="0"/>
              <a:t>,</a:t>
            </a:r>
            <a:r>
              <a:rPr lang="tr-TR" altLang="tr-TR" i="1" dirty="0"/>
              <a:t>j</a:t>
            </a:r>
            <a:r>
              <a:rPr lang="en-GB" altLang="tr-TR" dirty="0"/>
              <a:t>)  -- </a:t>
            </a:r>
            <a:r>
              <a:rPr lang="tr-TR" altLang="tr-TR" dirty="0"/>
              <a:t>i</a:t>
            </a:r>
            <a:r>
              <a:rPr lang="en-GB" altLang="tr-TR" dirty="0"/>
              <a:t>.e. the shorter </a:t>
            </a:r>
          </a:p>
          <a:p>
            <a:pPr eaLnBrk="1" hangingPunct="1"/>
            <a:r>
              <a:rPr lang="en-GB" altLang="tr-TR" dirty="0"/>
              <a:t>   the distance, the higher the heuristic value.</a:t>
            </a:r>
          </a:p>
          <a:p>
            <a:pPr eaLnBrk="1" hangingPunct="1">
              <a:lnSpc>
                <a:spcPct val="120000"/>
              </a:lnSpc>
            </a:pPr>
            <a:r>
              <a:rPr lang="en-GB" altLang="tr-TR" dirty="0"/>
              <a:t>                 </a:t>
            </a:r>
            <a:r>
              <a:rPr lang="en-GB" altLang="tr-TR" dirty="0">
                <a:solidFill>
                  <a:schemeClr val="accent2"/>
                </a:solidFill>
              </a:rPr>
              <a:t>is the probability that ant  </a:t>
            </a:r>
            <a:r>
              <a:rPr lang="en-GB" altLang="tr-TR" i="1" dirty="0">
                <a:solidFill>
                  <a:schemeClr val="accent2"/>
                </a:solidFill>
              </a:rPr>
              <a:t>k </a:t>
            </a:r>
            <a:r>
              <a:rPr lang="en-GB" altLang="tr-TR" dirty="0">
                <a:solidFill>
                  <a:schemeClr val="accent2"/>
                </a:solidFill>
              </a:rPr>
              <a:t>will choose the link that goes</a:t>
            </a:r>
          </a:p>
          <a:p>
            <a:pPr eaLnBrk="1" hangingPunct="1"/>
            <a:r>
              <a:rPr lang="en-GB" altLang="tr-TR" dirty="0">
                <a:solidFill>
                  <a:schemeClr val="accent2"/>
                </a:solidFill>
              </a:rPr>
              <a:t>           from </a:t>
            </a:r>
            <a:r>
              <a:rPr lang="tr-TR" altLang="tr-TR" i="1" dirty="0">
                <a:solidFill>
                  <a:schemeClr val="accent2"/>
                </a:solidFill>
              </a:rPr>
              <a:t>i</a:t>
            </a:r>
            <a:r>
              <a:rPr lang="en-GB" altLang="tr-TR" dirty="0">
                <a:solidFill>
                  <a:schemeClr val="accent2"/>
                </a:solidFill>
              </a:rPr>
              <a:t> to </a:t>
            </a:r>
            <a:r>
              <a:rPr lang="tr-TR" altLang="tr-TR" i="1" dirty="0">
                <a:solidFill>
                  <a:schemeClr val="accent2"/>
                </a:solidFill>
              </a:rPr>
              <a:t>j</a:t>
            </a:r>
            <a:endParaRPr lang="en-GB" altLang="tr-TR" i="1" dirty="0">
              <a:solidFill>
                <a:schemeClr val="accent2"/>
              </a:solidFill>
            </a:endParaRPr>
          </a:p>
          <a:p>
            <a:pPr eaLnBrk="1" hangingPunct="1"/>
            <a:r>
              <a:rPr lang="en-GB" altLang="tr-TR" dirty="0"/>
              <a:t> </a:t>
            </a:r>
            <a:endParaRPr lang="en-GB" altLang="tr-TR" i="1" dirty="0"/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1127855"/>
              </p:ext>
            </p:extLst>
          </p:nvPr>
        </p:nvGraphicFramePr>
        <p:xfrm>
          <a:off x="2383536" y="3030884"/>
          <a:ext cx="981456" cy="452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Equation" r:id="rId3" imgW="495000" imgH="228600" progId="Equation.3">
                  <p:embed/>
                </p:oleObj>
              </mc:Choice>
              <mc:Fallback>
                <p:oleObj name="Equation" r:id="rId3" imgW="495000" imgH="228600" progId="Equation.3">
                  <p:embed/>
                  <p:pic>
                    <p:nvPicPr>
                      <p:cNvPr id="102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536" y="3030884"/>
                        <a:ext cx="981456" cy="4529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2190130" y="3852672"/>
            <a:ext cx="809869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dirty="0">
                <a:latin typeface="Arial" pitchFamily="34" charset="0"/>
                <a:ea typeface="PMingLiU" pitchFamily="18" charset="-120"/>
              </a:rPr>
              <a:t>State Transition Probability</a:t>
            </a:r>
            <a:r>
              <a:rPr lang="en-GB" altLang="tr-TR" dirty="0"/>
              <a:t>:</a:t>
            </a:r>
          </a:p>
          <a:p>
            <a:pPr eaLnBrk="1" hangingPunct="1"/>
            <a:endParaRPr lang="en-GB" altLang="tr-TR" dirty="0"/>
          </a:p>
          <a:p>
            <a:pPr eaLnBrk="1" hangingPunct="1"/>
            <a:endParaRPr lang="en-GB" altLang="tr-TR" dirty="0"/>
          </a:p>
          <a:p>
            <a:pPr eaLnBrk="1" hangingPunct="1"/>
            <a:endParaRPr lang="en-GB" altLang="tr-TR" dirty="0"/>
          </a:p>
          <a:p>
            <a:pPr eaLnBrk="1" hangingPunct="1"/>
            <a:r>
              <a:rPr lang="en-GB" altLang="tr-TR" dirty="0"/>
              <a:t>Where our ant is at point </a:t>
            </a:r>
            <a:r>
              <a:rPr lang="tr-TR" altLang="tr-TR" i="1" dirty="0"/>
              <a:t>i</a:t>
            </a:r>
            <a:r>
              <a:rPr lang="en-GB" altLang="tr-TR" i="1" dirty="0"/>
              <a:t>, </a:t>
            </a:r>
            <a:r>
              <a:rPr lang="en-GB" altLang="tr-TR" dirty="0"/>
              <a:t>and </a:t>
            </a:r>
            <a:r>
              <a:rPr lang="tr-TR" altLang="tr-TR" i="1" dirty="0"/>
              <a:t>j</a:t>
            </a:r>
            <a:r>
              <a:rPr lang="en-GB" altLang="tr-TR" i="1" dirty="0"/>
              <a:t> </a:t>
            </a:r>
            <a:r>
              <a:rPr lang="en-GB" altLang="tr-TR" dirty="0"/>
              <a:t>is a point as yet unvisited on its</a:t>
            </a:r>
          </a:p>
          <a:p>
            <a:pPr eaLnBrk="1" hangingPunct="1"/>
            <a:r>
              <a:rPr lang="en-GB" altLang="tr-TR" dirty="0"/>
              <a:t>tour, and the summation is over all of </a:t>
            </a:r>
            <a:r>
              <a:rPr lang="en-GB" altLang="tr-TR" i="1" dirty="0"/>
              <a:t>k</a:t>
            </a:r>
            <a:r>
              <a:rPr lang="en-GB" altLang="tr-TR" dirty="0"/>
              <a:t>’s unvisited points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624013" y="1052514"/>
          <a:ext cx="417512" cy="61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Equation" r:id="rId5" imgW="164880" imgH="241200" progId="Equation.3">
                  <p:embed/>
                </p:oleObj>
              </mc:Choice>
              <mc:Fallback>
                <p:oleObj name="Equation" r:id="rId5" imgW="164880" imgH="24120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4013" y="1052514"/>
                        <a:ext cx="417512" cy="611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704975" y="1844675"/>
          <a:ext cx="33655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Equation" r:id="rId7" imgW="177480" imgH="241200" progId="Equation.3">
                  <p:embed/>
                </p:oleObj>
              </mc:Choice>
              <mc:Fallback>
                <p:oleObj name="Equation" r:id="rId7" imgW="177480" imgH="241200" progId="Equation.3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4975" y="1844675"/>
                        <a:ext cx="33655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9652639"/>
              </p:ext>
            </p:extLst>
          </p:nvPr>
        </p:nvGraphicFramePr>
        <p:xfrm>
          <a:off x="7207250" y="4053879"/>
          <a:ext cx="2774950" cy="120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Equation" r:id="rId9" imgW="1307880" imgH="571320" progId="Equation.3">
                  <p:embed/>
                </p:oleObj>
              </mc:Choice>
              <mc:Fallback>
                <p:oleObj name="Equation" r:id="rId9" imgW="1307880" imgH="57132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7250" y="4053879"/>
                        <a:ext cx="2774950" cy="1203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tr-TR" sz="4800" dirty="0"/>
              <a:t>Global pheromone update</a:t>
            </a:r>
          </a:p>
        </p:txBody>
      </p:sp>
      <p:sp>
        <p:nvSpPr>
          <p:cNvPr id="2054" name="Text Box 3"/>
          <p:cNvSpPr txBox="1">
            <a:spLocks noChangeArrowheads="1"/>
          </p:cNvSpPr>
          <p:nvPr/>
        </p:nvSpPr>
        <p:spPr bwMode="auto">
          <a:xfrm>
            <a:off x="2067993" y="1208088"/>
            <a:ext cx="8626475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tr-TR" altLang="tr-TR" i="1" dirty="0">
                <a:solidFill>
                  <a:schemeClr val="accent2"/>
                </a:solidFill>
              </a:rPr>
              <a:t>           </a:t>
            </a:r>
            <a:r>
              <a:rPr lang="en-GB" altLang="tr-TR" dirty="0">
                <a:solidFill>
                  <a:schemeClr val="accent2"/>
                </a:solidFill>
              </a:rPr>
              <a:t>   is  amount of pheromone added to the (</a:t>
            </a:r>
            <a:r>
              <a:rPr lang="tr-TR" altLang="tr-TR" i="1" dirty="0">
                <a:solidFill>
                  <a:schemeClr val="accent2"/>
                </a:solidFill>
              </a:rPr>
              <a:t>i</a:t>
            </a:r>
            <a:r>
              <a:rPr lang="en-GB" altLang="tr-TR" dirty="0">
                <a:solidFill>
                  <a:schemeClr val="accent2"/>
                </a:solidFill>
              </a:rPr>
              <a:t>, </a:t>
            </a:r>
            <a:r>
              <a:rPr lang="tr-TR" altLang="tr-TR" i="1" dirty="0">
                <a:solidFill>
                  <a:schemeClr val="accent2"/>
                </a:solidFill>
              </a:rPr>
              <a:t>j</a:t>
            </a:r>
            <a:r>
              <a:rPr lang="en-GB" altLang="tr-TR" dirty="0">
                <a:solidFill>
                  <a:schemeClr val="accent2"/>
                </a:solidFill>
              </a:rPr>
              <a:t>) link by ant </a:t>
            </a:r>
            <a:r>
              <a:rPr lang="en-GB" altLang="tr-TR" i="1" dirty="0">
                <a:solidFill>
                  <a:schemeClr val="accent2"/>
                </a:solidFill>
              </a:rPr>
              <a:t>k</a:t>
            </a:r>
            <a:r>
              <a:rPr lang="en-GB" altLang="tr-TR" dirty="0">
                <a:solidFill>
                  <a:schemeClr val="accent2"/>
                </a:solidFill>
              </a:rPr>
              <a:t>.</a:t>
            </a:r>
          </a:p>
          <a:p>
            <a:pPr eaLnBrk="1" hangingPunct="1"/>
            <a:endParaRPr lang="en-GB" altLang="tr-TR" dirty="0">
              <a:solidFill>
                <a:schemeClr val="accent2"/>
              </a:solidFill>
            </a:endParaRPr>
          </a:p>
          <a:p>
            <a:pPr eaLnBrk="1" hangingPunct="1"/>
            <a:r>
              <a:rPr lang="tr-TR" altLang="tr-TR" i="1" dirty="0">
                <a:solidFill>
                  <a:schemeClr val="accent2"/>
                </a:solidFill>
              </a:rPr>
              <a:t>NA</a:t>
            </a:r>
            <a:r>
              <a:rPr lang="en-GB" altLang="tr-TR" i="1" dirty="0">
                <a:solidFill>
                  <a:schemeClr val="accent2"/>
                </a:solidFill>
              </a:rPr>
              <a:t>           </a:t>
            </a:r>
            <a:r>
              <a:rPr lang="en-GB" altLang="tr-TR" dirty="0">
                <a:solidFill>
                  <a:schemeClr val="accent2"/>
                </a:solidFill>
              </a:rPr>
              <a:t>is the number of ants</a:t>
            </a:r>
          </a:p>
          <a:p>
            <a:pPr eaLnBrk="1" hangingPunct="1"/>
            <a:endParaRPr lang="en-GB" altLang="tr-TR" dirty="0">
              <a:solidFill>
                <a:schemeClr val="accent2"/>
              </a:solidFill>
            </a:endParaRPr>
          </a:p>
          <a:p>
            <a:pPr eaLnBrk="1" hangingPunct="1"/>
            <a:r>
              <a:rPr lang="en-GB" altLang="tr-TR" dirty="0">
                <a:solidFill>
                  <a:schemeClr val="accent2"/>
                </a:solidFill>
              </a:rPr>
              <a:t>              is a parameter called the pheromone decay rate.</a:t>
            </a:r>
          </a:p>
          <a:p>
            <a:pPr eaLnBrk="1" hangingPunct="1"/>
            <a:endParaRPr lang="en-GB" altLang="tr-TR" i="1" dirty="0">
              <a:solidFill>
                <a:schemeClr val="accent2"/>
              </a:solidFill>
            </a:endParaRPr>
          </a:p>
          <a:p>
            <a:pPr eaLnBrk="1" hangingPunct="1"/>
            <a:r>
              <a:rPr lang="en-GB" altLang="tr-TR" i="1" dirty="0">
                <a:solidFill>
                  <a:schemeClr val="accent2"/>
                </a:solidFill>
              </a:rPr>
              <a:t> </a:t>
            </a:r>
            <a:r>
              <a:rPr lang="en-GB" altLang="tr-TR" i="1" dirty="0" err="1">
                <a:solidFill>
                  <a:schemeClr val="accent2"/>
                </a:solidFill>
              </a:rPr>
              <a:t>L</a:t>
            </a:r>
            <a:r>
              <a:rPr lang="en-GB" altLang="tr-TR" i="1" baseline="-25000" dirty="0" err="1">
                <a:solidFill>
                  <a:schemeClr val="accent2"/>
                </a:solidFill>
              </a:rPr>
              <a:t>k</a:t>
            </a:r>
            <a:r>
              <a:rPr lang="en-GB" altLang="tr-TR" i="1" baseline="-25000" dirty="0">
                <a:solidFill>
                  <a:schemeClr val="accent2"/>
                </a:solidFill>
              </a:rPr>
              <a:t>             </a:t>
            </a:r>
            <a:r>
              <a:rPr lang="en-GB" altLang="tr-TR" i="1" dirty="0">
                <a:solidFill>
                  <a:schemeClr val="accent2"/>
                </a:solidFill>
              </a:rPr>
              <a:t> </a:t>
            </a:r>
            <a:r>
              <a:rPr lang="en-GB" altLang="tr-TR" dirty="0">
                <a:solidFill>
                  <a:schemeClr val="accent2"/>
                </a:solidFill>
              </a:rPr>
              <a:t>is the length of the tour completed by ant </a:t>
            </a:r>
            <a:r>
              <a:rPr lang="en-GB" altLang="tr-TR" i="1" dirty="0">
                <a:solidFill>
                  <a:schemeClr val="accent2"/>
                </a:solidFill>
              </a:rPr>
              <a:t>k</a:t>
            </a:r>
            <a:endParaRPr lang="en-GB" altLang="tr-TR" dirty="0">
              <a:solidFill>
                <a:schemeClr val="accent2"/>
              </a:solidFill>
            </a:endParaRPr>
          </a:p>
          <a:p>
            <a:pPr eaLnBrk="1" hangingPunct="1"/>
            <a:endParaRPr lang="en-GB" altLang="tr-TR" i="1" baseline="-25000" dirty="0">
              <a:solidFill>
                <a:schemeClr val="accent2"/>
              </a:solidFill>
            </a:endParaRPr>
          </a:p>
          <a:p>
            <a:pPr eaLnBrk="1" hangingPunct="1"/>
            <a:r>
              <a:rPr lang="tr-TR" altLang="tr-TR" i="1" dirty="0">
                <a:solidFill>
                  <a:schemeClr val="accent2"/>
                </a:solidFill>
              </a:rPr>
              <a:t>        </a:t>
            </a:r>
            <a:r>
              <a:rPr lang="en-GB" altLang="tr-TR" dirty="0">
                <a:solidFill>
                  <a:schemeClr val="accent2"/>
                </a:solidFill>
              </a:rPr>
              <a:t>   at the next iteration becomes: </a:t>
            </a:r>
            <a:endParaRPr lang="en-GB" altLang="tr-TR" i="1" dirty="0">
              <a:solidFill>
                <a:schemeClr val="accent2"/>
              </a:solidFill>
            </a:endParaRPr>
          </a:p>
          <a:p>
            <a:pPr eaLnBrk="1" hangingPunct="1"/>
            <a:r>
              <a:rPr lang="en-GB" altLang="tr-TR" dirty="0"/>
              <a:t> </a:t>
            </a:r>
            <a:endParaRPr lang="en-GB" altLang="tr-TR" i="1" dirty="0"/>
          </a:p>
        </p:txBody>
      </p:sp>
      <p:sp>
        <p:nvSpPr>
          <p:cNvPr id="2055" name="Text Box 5"/>
          <p:cNvSpPr txBox="1">
            <a:spLocks noChangeArrowheads="1"/>
          </p:cNvSpPr>
          <p:nvPr/>
        </p:nvSpPr>
        <p:spPr bwMode="auto">
          <a:xfrm>
            <a:off x="2226991" y="4830763"/>
            <a:ext cx="108074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tr-TR" dirty="0"/>
              <a:t> </a:t>
            </a:r>
          </a:p>
          <a:p>
            <a:pPr eaLnBrk="1" hangingPunct="1"/>
            <a:r>
              <a:rPr lang="en-GB" altLang="tr-TR" dirty="0"/>
              <a:t>Where </a:t>
            </a:r>
          </a:p>
        </p:txBody>
      </p:sp>
      <p:graphicFrame>
        <p:nvGraphicFramePr>
          <p:cNvPr id="2050" name="Object 6"/>
          <p:cNvGraphicFramePr>
            <a:graphicFrameLocks noChangeAspect="1"/>
          </p:cNvGraphicFramePr>
          <p:nvPr/>
        </p:nvGraphicFramePr>
        <p:xfrm>
          <a:off x="2057400" y="2676526"/>
          <a:ext cx="457200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Equation" r:id="rId3" imgW="126720" imgH="139680" progId="Equation.3">
                  <p:embed/>
                </p:oleObj>
              </mc:Choice>
              <mc:Fallback>
                <p:oleObj name="Equation" r:id="rId3" imgW="126720" imgH="139680" progId="Equation.3">
                  <p:embed/>
                  <p:pic>
                    <p:nvPicPr>
                      <p:cNvPr id="205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2676526"/>
                        <a:ext cx="457200" cy="392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5375921" y="4870629"/>
          <a:ext cx="3157537" cy="102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" name="Equation" r:id="rId5" imgW="1333440" imgH="431640" progId="Equation.3">
                  <p:embed/>
                </p:oleObj>
              </mc:Choice>
              <mc:Fallback>
                <p:oleObj name="Equation" r:id="rId5" imgW="1333440" imgH="43164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5921" y="4870629"/>
                        <a:ext cx="3157537" cy="1027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3755654" y="6046787"/>
          <a:ext cx="145732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Equation" r:id="rId7" imgW="596641" imgH="253890" progId="Equation.3">
                  <p:embed/>
                </p:oleObj>
              </mc:Choice>
              <mc:Fallback>
                <p:oleObj name="Equation" r:id="rId7" imgW="596641" imgH="253890" progId="Equation.3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5654" y="6046787"/>
                        <a:ext cx="1457325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5447928" y="5894388"/>
          <a:ext cx="1447800" cy="96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r:id="rId9" imgW="660113" imgH="444307" progId="Equation.3">
                  <p:embed/>
                </p:oleObj>
              </mc:Choice>
              <mc:Fallback>
                <p:oleObj r:id="rId9" imgW="660113" imgH="444307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7928" y="5894388"/>
                        <a:ext cx="1447800" cy="963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7137028" y="5856287"/>
          <a:ext cx="1727200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2" name="Equation" r:id="rId11" imgW="863225" imgH="431613" progId="Equation.3">
                  <p:embed/>
                </p:oleObj>
              </mc:Choice>
              <mc:Fallback>
                <p:oleObj name="Equation" r:id="rId11" imgW="863225" imgH="431613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7028" y="5856287"/>
                        <a:ext cx="1727200" cy="86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067992" y="1127083"/>
          <a:ext cx="722114" cy="62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3" name="Equation" r:id="rId13" imgW="291960" imgH="253800" progId="Equation.3">
                  <p:embed/>
                </p:oleObj>
              </mc:Choice>
              <mc:Fallback>
                <p:oleObj name="Equation" r:id="rId13" imgW="291960" imgH="253800" progId="Equation.3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067992" y="1127083"/>
                        <a:ext cx="722114" cy="627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209800" y="4005263"/>
          <a:ext cx="439738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4" name="Equation" r:id="rId15" imgW="177480" imgH="253800" progId="Equation.3">
                  <p:embed/>
                </p:oleObj>
              </mc:Choice>
              <mc:Fallback>
                <p:oleObj name="Equation" r:id="rId15" imgW="177480" imgH="253800" progId="Equation.3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4005263"/>
                        <a:ext cx="439738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7176120" y="3717032"/>
            <a:ext cx="3429744" cy="1308822"/>
            <a:chOff x="5652120" y="3717032"/>
            <a:chExt cx="3429744" cy="1308822"/>
          </a:xfrm>
        </p:grpSpPr>
        <p:sp>
          <p:nvSpPr>
            <p:cNvPr id="9" name="Cloud Callout 8"/>
            <p:cNvSpPr/>
            <p:nvPr/>
          </p:nvSpPr>
          <p:spPr>
            <a:xfrm>
              <a:off x="5652120" y="3717032"/>
              <a:ext cx="3168352" cy="864096"/>
            </a:xfrm>
            <a:prstGeom prst="cloudCallout">
              <a:avLst>
                <a:gd name="adj1" fmla="val -57104"/>
                <a:gd name="adj2" fmla="val 8395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Pheromone evaporation</a:t>
              </a:r>
            </a:p>
          </p:txBody>
        </p:sp>
        <p:pic>
          <p:nvPicPr>
            <p:cNvPr id="17" name="Picture 5" descr="Equation3_3"/>
            <p:cNvPicPr>
              <a:picLocks noGrp="1" noChangeAspect="1" noChangeArrowheads="1"/>
            </p:cNvPicPr>
            <p:nvPr>
              <p:ph sz="half" idx="2"/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660232" y="4533106"/>
              <a:ext cx="2421632" cy="492748"/>
            </a:xfr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8"/>
          <p:cNvSpPr>
            <a:spLocks noChangeArrowheads="1"/>
          </p:cNvSpPr>
          <p:nvPr/>
        </p:nvSpPr>
        <p:spPr bwMode="auto">
          <a:xfrm>
            <a:off x="5930900" y="95250"/>
            <a:ext cx="1752600" cy="60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200"/>
              <a:t>Generate initial ants</a:t>
            </a:r>
          </a:p>
        </p:txBody>
      </p:sp>
      <p:sp>
        <p:nvSpPr>
          <p:cNvPr id="6" name="Rectangle 59"/>
          <p:cNvSpPr>
            <a:spLocks noChangeArrowheads="1"/>
          </p:cNvSpPr>
          <p:nvPr/>
        </p:nvSpPr>
        <p:spPr bwMode="auto">
          <a:xfrm>
            <a:off x="5930900" y="1676400"/>
            <a:ext cx="1752600" cy="60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200" dirty="0"/>
              <a:t>Assess the quality of the</a:t>
            </a:r>
          </a:p>
          <a:p>
            <a:pPr algn="ctr"/>
            <a:r>
              <a:rPr lang="en-US" altLang="en-US" sz="1200" dirty="0"/>
              <a:t>ant tours</a:t>
            </a:r>
          </a:p>
        </p:txBody>
      </p:sp>
      <p:sp>
        <p:nvSpPr>
          <p:cNvPr id="7" name="Rectangle 60"/>
          <p:cNvSpPr>
            <a:spLocks noChangeArrowheads="1"/>
          </p:cNvSpPr>
          <p:nvPr/>
        </p:nvSpPr>
        <p:spPr bwMode="auto">
          <a:xfrm>
            <a:off x="5930900" y="885825"/>
            <a:ext cx="1752600" cy="60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200"/>
              <a:t>For all ants, </a:t>
            </a:r>
          </a:p>
          <a:p>
            <a:pPr algn="ctr"/>
            <a:r>
              <a:rPr lang="en-US" altLang="en-US" sz="1200"/>
              <a:t>develop an ant tour</a:t>
            </a:r>
          </a:p>
        </p:txBody>
      </p:sp>
      <p:sp>
        <p:nvSpPr>
          <p:cNvPr id="8" name="Rectangle 61"/>
          <p:cNvSpPr>
            <a:spLocks noChangeArrowheads="1"/>
          </p:cNvSpPr>
          <p:nvPr/>
        </p:nvSpPr>
        <p:spPr bwMode="auto">
          <a:xfrm rot="2700000">
            <a:off x="6346825" y="3441700"/>
            <a:ext cx="914400" cy="914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" name="Rectangle 62"/>
          <p:cNvSpPr>
            <a:spLocks noChangeArrowheads="1"/>
          </p:cNvSpPr>
          <p:nvPr/>
        </p:nvSpPr>
        <p:spPr bwMode="auto">
          <a:xfrm>
            <a:off x="5934075" y="6172200"/>
            <a:ext cx="1752600" cy="60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200"/>
              <a:t>Stop and report</a:t>
            </a:r>
          </a:p>
          <a:p>
            <a:pPr algn="ctr"/>
            <a:r>
              <a:rPr lang="en-US" altLang="en-US" sz="1200"/>
              <a:t>the best solution</a:t>
            </a:r>
          </a:p>
          <a:p>
            <a:pPr algn="ctr"/>
            <a:r>
              <a:rPr lang="en-US" altLang="en-US" sz="1200"/>
              <a:t>found during search</a:t>
            </a:r>
          </a:p>
        </p:txBody>
      </p:sp>
      <p:sp>
        <p:nvSpPr>
          <p:cNvPr id="10" name="Text Box 63"/>
          <p:cNvSpPr txBox="1">
            <a:spLocks noChangeArrowheads="1"/>
          </p:cNvSpPr>
          <p:nvPr/>
        </p:nvSpPr>
        <p:spPr bwMode="auto">
          <a:xfrm>
            <a:off x="6245225" y="3467101"/>
            <a:ext cx="11753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200"/>
              <a:t>      Has the </a:t>
            </a:r>
          </a:p>
          <a:p>
            <a:r>
              <a:rPr lang="en-US" altLang="en-US" sz="1200"/>
              <a:t>  best solution</a:t>
            </a:r>
          </a:p>
          <a:p>
            <a:r>
              <a:rPr lang="en-US" altLang="en-US" sz="1200"/>
              <a:t>been improved?</a:t>
            </a:r>
          </a:p>
        </p:txBody>
      </p:sp>
      <p:sp>
        <p:nvSpPr>
          <p:cNvPr id="11" name="Rectangle 64"/>
          <p:cNvSpPr>
            <a:spLocks noChangeArrowheads="1"/>
          </p:cNvSpPr>
          <p:nvPr/>
        </p:nvSpPr>
        <p:spPr bwMode="auto">
          <a:xfrm rot="2700000">
            <a:off x="6362700" y="4902200"/>
            <a:ext cx="914400" cy="914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2" name="Text Box 65"/>
          <p:cNvSpPr txBox="1">
            <a:spLocks noChangeArrowheads="1"/>
          </p:cNvSpPr>
          <p:nvPr/>
        </p:nvSpPr>
        <p:spPr bwMode="auto">
          <a:xfrm>
            <a:off x="6365876" y="4927601"/>
            <a:ext cx="9316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200"/>
              <a:t>  Have we </a:t>
            </a:r>
          </a:p>
          <a:p>
            <a:r>
              <a:rPr lang="en-US" altLang="en-US" sz="1200"/>
              <a:t>reached the </a:t>
            </a:r>
          </a:p>
          <a:p>
            <a:r>
              <a:rPr lang="en-US" altLang="en-US" sz="1200"/>
              <a:t>  stopping</a:t>
            </a:r>
          </a:p>
          <a:p>
            <a:r>
              <a:rPr lang="en-US" altLang="en-US" sz="1200"/>
              <a:t>  criteria?</a:t>
            </a:r>
          </a:p>
        </p:txBody>
      </p:sp>
      <p:sp>
        <p:nvSpPr>
          <p:cNvPr id="13" name="Line 66"/>
          <p:cNvSpPr>
            <a:spLocks noChangeShapeType="1"/>
          </p:cNvSpPr>
          <p:nvPr/>
        </p:nvSpPr>
        <p:spPr bwMode="auto">
          <a:xfrm>
            <a:off x="6804025" y="704851"/>
            <a:ext cx="0" cy="1825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67"/>
          <p:cNvSpPr>
            <a:spLocks noChangeShapeType="1"/>
          </p:cNvSpPr>
          <p:nvPr/>
        </p:nvSpPr>
        <p:spPr bwMode="auto">
          <a:xfrm>
            <a:off x="6808788" y="1495426"/>
            <a:ext cx="0" cy="1825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68"/>
          <p:cNvSpPr>
            <a:spLocks noChangeShapeType="1"/>
          </p:cNvSpPr>
          <p:nvPr/>
        </p:nvSpPr>
        <p:spPr bwMode="auto">
          <a:xfrm>
            <a:off x="6808788" y="2284413"/>
            <a:ext cx="0" cy="1825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69"/>
          <p:cNvSpPr txBox="1">
            <a:spLocks noChangeArrowheads="1"/>
          </p:cNvSpPr>
          <p:nvPr/>
        </p:nvSpPr>
        <p:spPr bwMode="auto">
          <a:xfrm>
            <a:off x="5842000" y="5110164"/>
            <a:ext cx="3698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200"/>
              <a:t>No</a:t>
            </a:r>
          </a:p>
        </p:txBody>
      </p:sp>
      <p:sp>
        <p:nvSpPr>
          <p:cNvPr id="17" name="Line 70"/>
          <p:cNvSpPr>
            <a:spLocks noChangeShapeType="1"/>
          </p:cNvSpPr>
          <p:nvPr/>
        </p:nvSpPr>
        <p:spPr bwMode="auto">
          <a:xfrm>
            <a:off x="4492625" y="414655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71"/>
          <p:cNvSpPr>
            <a:spLocks noChangeShapeType="1"/>
          </p:cNvSpPr>
          <p:nvPr/>
        </p:nvSpPr>
        <p:spPr bwMode="auto">
          <a:xfrm>
            <a:off x="7458075" y="3916363"/>
            <a:ext cx="4016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72"/>
          <p:cNvSpPr>
            <a:spLocks noChangeArrowheads="1"/>
          </p:cNvSpPr>
          <p:nvPr/>
        </p:nvSpPr>
        <p:spPr bwMode="auto">
          <a:xfrm>
            <a:off x="7848600" y="3606800"/>
            <a:ext cx="1752600" cy="60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200"/>
              <a:t>Save best solution</a:t>
            </a:r>
          </a:p>
        </p:txBody>
      </p:sp>
      <p:sp>
        <p:nvSpPr>
          <p:cNvPr id="20" name="Text Box 73"/>
          <p:cNvSpPr txBox="1">
            <a:spLocks noChangeArrowheads="1"/>
          </p:cNvSpPr>
          <p:nvPr/>
        </p:nvSpPr>
        <p:spPr bwMode="auto">
          <a:xfrm>
            <a:off x="7354889" y="3670300"/>
            <a:ext cx="4206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200"/>
              <a:t>Yes</a:t>
            </a:r>
          </a:p>
        </p:txBody>
      </p:sp>
      <p:sp>
        <p:nvSpPr>
          <p:cNvPr id="21" name="Line 74"/>
          <p:cNvSpPr>
            <a:spLocks noChangeShapeType="1"/>
          </p:cNvSpPr>
          <p:nvPr/>
        </p:nvSpPr>
        <p:spPr bwMode="auto">
          <a:xfrm flipH="1">
            <a:off x="7467601" y="5359400"/>
            <a:ext cx="12620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Line 75"/>
          <p:cNvSpPr>
            <a:spLocks noChangeShapeType="1"/>
          </p:cNvSpPr>
          <p:nvPr/>
        </p:nvSpPr>
        <p:spPr bwMode="auto">
          <a:xfrm flipH="1" flipV="1">
            <a:off x="8724900" y="4229100"/>
            <a:ext cx="0" cy="1143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76"/>
          <p:cNvSpPr>
            <a:spLocks noChangeShapeType="1"/>
          </p:cNvSpPr>
          <p:nvPr/>
        </p:nvSpPr>
        <p:spPr bwMode="auto">
          <a:xfrm flipV="1">
            <a:off x="4495800" y="1143000"/>
            <a:ext cx="1447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Rectangle 77"/>
          <p:cNvSpPr>
            <a:spLocks noChangeArrowheads="1"/>
          </p:cNvSpPr>
          <p:nvPr/>
        </p:nvSpPr>
        <p:spPr bwMode="auto">
          <a:xfrm>
            <a:off x="5930900" y="2468563"/>
            <a:ext cx="1752600" cy="60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200"/>
              <a:t>Change probabilities of</a:t>
            </a:r>
          </a:p>
          <a:p>
            <a:pPr algn="ctr"/>
            <a:r>
              <a:rPr lang="en-US" altLang="en-US" sz="1200"/>
              <a:t>pieces of each </a:t>
            </a:r>
          </a:p>
          <a:p>
            <a:pPr algn="ctr"/>
            <a:r>
              <a:rPr lang="en-US" altLang="en-US" sz="1200"/>
              <a:t>potential tour</a:t>
            </a:r>
          </a:p>
        </p:txBody>
      </p:sp>
      <p:sp>
        <p:nvSpPr>
          <p:cNvPr id="25" name="Line 78"/>
          <p:cNvSpPr>
            <a:spLocks noChangeShapeType="1"/>
          </p:cNvSpPr>
          <p:nvPr/>
        </p:nvSpPr>
        <p:spPr bwMode="auto">
          <a:xfrm>
            <a:off x="6800850" y="3081338"/>
            <a:ext cx="0" cy="1825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Line 79"/>
          <p:cNvSpPr>
            <a:spLocks noChangeShapeType="1"/>
          </p:cNvSpPr>
          <p:nvPr/>
        </p:nvSpPr>
        <p:spPr bwMode="auto">
          <a:xfrm flipV="1">
            <a:off x="4495800" y="5362575"/>
            <a:ext cx="1676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Text Box 80"/>
          <p:cNvSpPr txBox="1">
            <a:spLocks noChangeArrowheads="1"/>
          </p:cNvSpPr>
          <p:nvPr/>
        </p:nvSpPr>
        <p:spPr bwMode="auto">
          <a:xfrm>
            <a:off x="6805614" y="5930900"/>
            <a:ext cx="4206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200"/>
              <a:t>Yes</a:t>
            </a:r>
          </a:p>
        </p:txBody>
      </p:sp>
      <p:sp>
        <p:nvSpPr>
          <p:cNvPr id="28" name="Line 81"/>
          <p:cNvSpPr>
            <a:spLocks noChangeShapeType="1"/>
          </p:cNvSpPr>
          <p:nvPr/>
        </p:nvSpPr>
        <p:spPr bwMode="auto">
          <a:xfrm>
            <a:off x="6807200" y="4529138"/>
            <a:ext cx="0" cy="1825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Text Box 82"/>
          <p:cNvSpPr txBox="1">
            <a:spLocks noChangeArrowheads="1"/>
          </p:cNvSpPr>
          <p:nvPr/>
        </p:nvSpPr>
        <p:spPr bwMode="auto">
          <a:xfrm>
            <a:off x="6818314" y="4483100"/>
            <a:ext cx="3698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200"/>
              <a:t>No</a:t>
            </a:r>
          </a:p>
        </p:txBody>
      </p:sp>
      <p:sp>
        <p:nvSpPr>
          <p:cNvPr id="30" name="Line 83"/>
          <p:cNvSpPr>
            <a:spLocks noChangeShapeType="1"/>
          </p:cNvSpPr>
          <p:nvPr/>
        </p:nvSpPr>
        <p:spPr bwMode="auto">
          <a:xfrm>
            <a:off x="6807200" y="5989638"/>
            <a:ext cx="0" cy="1825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ext Box 85"/>
          <p:cNvSpPr txBox="1">
            <a:spLocks noChangeArrowheads="1"/>
          </p:cNvSpPr>
          <p:nvPr/>
        </p:nvSpPr>
        <p:spPr bwMode="auto">
          <a:xfrm>
            <a:off x="2665414" y="1141413"/>
            <a:ext cx="1571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600" b="1">
                <a:latin typeface="Arial" charset="0"/>
              </a:rPr>
              <a:t>Basic Process</a:t>
            </a:r>
          </a:p>
        </p:txBody>
      </p:sp>
      <p:sp>
        <p:nvSpPr>
          <p:cNvPr id="33" name="Rectangle 88"/>
          <p:cNvSpPr>
            <a:spLocks noChangeArrowheads="1"/>
          </p:cNvSpPr>
          <p:nvPr/>
        </p:nvSpPr>
        <p:spPr bwMode="auto">
          <a:xfrm>
            <a:off x="3613150" y="3589338"/>
            <a:ext cx="1752600" cy="60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200"/>
              <a:t>Update pheromone levels </a:t>
            </a:r>
          </a:p>
        </p:txBody>
      </p:sp>
      <p:sp>
        <p:nvSpPr>
          <p:cNvPr id="34" name="Line 89"/>
          <p:cNvSpPr>
            <a:spLocks noChangeShapeType="1"/>
          </p:cNvSpPr>
          <p:nvPr/>
        </p:nvSpPr>
        <p:spPr bwMode="auto">
          <a:xfrm>
            <a:off x="4495800" y="1143001"/>
            <a:ext cx="0" cy="24431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Rectangle 2">
            <a:extLst>
              <a:ext uri="{FF2B5EF4-FFF2-40B4-BE49-F238E27FC236}">
                <a16:creationId xmlns:a16="http://schemas.microsoft.com/office/drawing/2014/main" id="{8DDE9B5A-D81C-C713-F1F6-23E890A412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7772400" cy="1143000"/>
          </a:xfrm>
        </p:spPr>
        <p:txBody>
          <a:bodyPr/>
          <a:lstStyle/>
          <a:p>
            <a:r>
              <a:rPr lang="en-GB" altLang="tr-TR" dirty="0"/>
              <a:t>ACO</a:t>
            </a:r>
          </a:p>
        </p:txBody>
      </p:sp>
    </p:spTree>
    <p:extLst>
      <p:ext uri="{BB962C8B-B14F-4D97-AF65-F5344CB8AC3E}">
        <p14:creationId xmlns:p14="http://schemas.microsoft.com/office/powerpoint/2010/main" val="15319165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165F0CB-2D89-6AD9-93D1-61F0046A6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X2Download.com-C   Ants Simulation 1, First approach" descr="X2Download.com-C   Ants Simulation 1, First approach">
            <a:hlinkClick r:id="" action="ppaction://media"/>
            <a:extLst>
              <a:ext uri="{FF2B5EF4-FFF2-40B4-BE49-F238E27FC236}">
                <a16:creationId xmlns:a16="http://schemas.microsoft.com/office/drawing/2014/main" id="{C2BC4328-65C7-5545-F055-51B362821E9D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56163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4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F710FDB-0919-493E-8539-8240C23F1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A45274BC-FBE0-2B63-2D7D-F1114F2352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273" y="559063"/>
            <a:ext cx="3396420" cy="52560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altLang="tr-TR" sz="4000" dirty="0" err="1"/>
              <a:t>Stigmergy</a:t>
            </a:r>
            <a:r>
              <a:rPr lang="en-GB" altLang="tr-TR" sz="4000" dirty="0"/>
              <a:t> in Ants </a:t>
            </a:r>
            <a:endParaRPr lang="en-US" sz="4000" kern="1200" cap="all" spc="30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AFF0B6C-73E2-4B40-9280-938C14922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868629" y="723900"/>
            <a:ext cx="15948" cy="54500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lt Başlık 2">
            <a:extLst>
              <a:ext uri="{FF2B5EF4-FFF2-40B4-BE49-F238E27FC236}">
                <a16:creationId xmlns:a16="http://schemas.microsoft.com/office/drawing/2014/main" id="{B6721D20-84B4-4939-D97B-CC1F25A57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82891" y="622249"/>
            <a:ext cx="5809009" cy="5639712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GB" altLang="tr-TR" sz="2800" dirty="0"/>
              <a:t>Ants are </a:t>
            </a:r>
            <a:r>
              <a:rPr lang="en-GB" altLang="tr-TR" sz="2800" dirty="0" err="1"/>
              <a:t>behaviorally</a:t>
            </a:r>
            <a:r>
              <a:rPr lang="en-GB" altLang="tr-TR" sz="2800" dirty="0"/>
              <a:t> unsophisticated, but collectively they can perform complex tasks. </a:t>
            </a:r>
          </a:p>
          <a:p>
            <a:pPr>
              <a:lnSpc>
                <a:spcPct val="90000"/>
              </a:lnSpc>
            </a:pPr>
            <a:endParaRPr lang="en-GB" altLang="tr-TR" sz="2800" dirty="0"/>
          </a:p>
          <a:p>
            <a:pPr>
              <a:lnSpc>
                <a:spcPct val="90000"/>
              </a:lnSpc>
            </a:pPr>
            <a:r>
              <a:rPr lang="en-GB" altLang="tr-TR" sz="2800" dirty="0">
                <a:solidFill>
                  <a:srgbClr val="00B050"/>
                </a:solidFill>
              </a:rPr>
              <a:t>Ants have </a:t>
            </a:r>
            <a:r>
              <a:rPr lang="en-GB" altLang="tr-TR" sz="2800" i="1" dirty="0">
                <a:solidFill>
                  <a:srgbClr val="00B050"/>
                </a:solidFill>
              </a:rPr>
              <a:t>highly developed</a:t>
            </a:r>
            <a:r>
              <a:rPr lang="en-GB" altLang="tr-TR" sz="2800" dirty="0">
                <a:solidFill>
                  <a:srgbClr val="00B050"/>
                </a:solidFill>
              </a:rPr>
              <a:t> </a:t>
            </a:r>
            <a:r>
              <a:rPr lang="en-GB" altLang="tr-TR" sz="2800" i="1" dirty="0">
                <a:solidFill>
                  <a:srgbClr val="00B050"/>
                </a:solidFill>
              </a:rPr>
              <a:t>sophisticated</a:t>
            </a:r>
            <a:r>
              <a:rPr lang="en-GB" altLang="tr-TR" sz="2800" dirty="0">
                <a:solidFill>
                  <a:srgbClr val="00B050"/>
                </a:solidFill>
              </a:rPr>
              <a:t> </a:t>
            </a:r>
            <a:r>
              <a:rPr lang="en-GB" altLang="tr-TR" sz="2800" i="1" dirty="0">
                <a:solidFill>
                  <a:srgbClr val="00B050"/>
                </a:solidFill>
              </a:rPr>
              <a:t>sign</a:t>
            </a:r>
            <a:r>
              <a:rPr lang="en-GB" altLang="tr-TR" sz="2800" dirty="0">
                <a:solidFill>
                  <a:srgbClr val="00B050"/>
                </a:solidFill>
              </a:rPr>
              <a:t>-</a:t>
            </a:r>
            <a:r>
              <a:rPr lang="en-GB" altLang="tr-TR" sz="2800" i="1" dirty="0">
                <a:solidFill>
                  <a:srgbClr val="00B050"/>
                </a:solidFill>
              </a:rPr>
              <a:t>based</a:t>
            </a:r>
            <a:r>
              <a:rPr lang="en-GB" altLang="tr-TR" sz="2800" dirty="0">
                <a:solidFill>
                  <a:srgbClr val="00B050"/>
                </a:solidFill>
              </a:rPr>
              <a:t> </a:t>
            </a:r>
            <a:r>
              <a:rPr lang="en-GB" altLang="tr-TR" sz="2800" i="1" dirty="0" err="1">
                <a:solidFill>
                  <a:srgbClr val="00B050"/>
                </a:solidFill>
              </a:rPr>
              <a:t>stigmergy</a:t>
            </a:r>
            <a:endParaRPr lang="en-GB" altLang="tr-TR" sz="2800" i="1" dirty="0">
              <a:solidFill>
                <a:srgbClr val="00B050"/>
              </a:solidFill>
            </a:endParaRP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altLang="tr-TR" sz="2400" dirty="0"/>
              <a:t>They communicate using pheromones;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altLang="tr-TR" sz="2400" dirty="0"/>
              <a:t>They </a:t>
            </a:r>
            <a:r>
              <a:rPr lang="en-GB" altLang="tr-TR" sz="2400" b="1" dirty="0"/>
              <a:t>lay trails of pheromone</a:t>
            </a:r>
            <a:r>
              <a:rPr lang="en-GB" altLang="tr-TR" sz="2400" dirty="0"/>
              <a:t> that can be followed by other ants.</a:t>
            </a:r>
          </a:p>
          <a:p>
            <a:pPr lvl="1">
              <a:lnSpc>
                <a:spcPct val="90000"/>
              </a:lnSpc>
            </a:pPr>
            <a:endParaRPr lang="en-GB" altLang="tr-TR" sz="2400" dirty="0"/>
          </a:p>
          <a:p>
            <a:pPr>
              <a:lnSpc>
                <a:spcPct val="90000"/>
              </a:lnSpc>
            </a:pPr>
            <a:r>
              <a:rPr lang="en-GB" altLang="tr-TR" sz="2800" dirty="0"/>
              <a:t>If an ant has a </a:t>
            </a:r>
            <a:r>
              <a:rPr lang="en-GB" altLang="tr-TR" sz="2800" b="1" dirty="0"/>
              <a:t>choice of two pheromone trails</a:t>
            </a:r>
            <a:r>
              <a:rPr lang="en-GB" altLang="tr-TR" sz="2800" dirty="0"/>
              <a:t> to follow, one to the NW, one to the NE, but the NW one is </a:t>
            </a:r>
            <a:r>
              <a:rPr lang="en-GB" altLang="tr-TR" sz="2800" i="1" dirty="0"/>
              <a:t>stronger</a:t>
            </a:r>
            <a:r>
              <a:rPr lang="en-GB" altLang="tr-TR" sz="2800" dirty="0"/>
              <a:t> – which one will it follow?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6E5BF3F-C356-30E6-8913-1873EB246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3" y="3020285"/>
            <a:ext cx="4794983" cy="85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0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F710FDB-0919-493E-8539-8240C23F1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A45274BC-FBE0-2B63-2D7D-F1114F2352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273" y="559063"/>
            <a:ext cx="3396420" cy="52560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altLang="tr-TR" sz="4000" dirty="0" err="1"/>
              <a:t>Stigmergy</a:t>
            </a:r>
            <a:r>
              <a:rPr lang="en-GB" altLang="tr-TR" sz="4000" dirty="0"/>
              <a:t> in Ants </a:t>
            </a:r>
            <a:endParaRPr lang="en-US" sz="4000" kern="1200" cap="all" spc="30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AFF0B6C-73E2-4B40-9280-938C14922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868629" y="723900"/>
            <a:ext cx="15948" cy="54500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lt Başlık 2">
            <a:extLst>
              <a:ext uri="{FF2B5EF4-FFF2-40B4-BE49-F238E27FC236}">
                <a16:creationId xmlns:a16="http://schemas.microsoft.com/office/drawing/2014/main" id="{B6721D20-84B4-4939-D97B-CC1F25A57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1717" y="870450"/>
            <a:ext cx="5809009" cy="4789678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tr-TR" sz="2800" dirty="0" err="1"/>
              <a:t>Almost</a:t>
            </a:r>
            <a:r>
              <a:rPr lang="tr-TR" sz="2800" dirty="0"/>
              <a:t> </a:t>
            </a:r>
            <a:r>
              <a:rPr lang="tr-TR" sz="2800" dirty="0" err="1"/>
              <a:t>blind</a:t>
            </a:r>
            <a:r>
              <a:rPr lang="tr-TR" sz="2800" dirty="0"/>
              <a:t>. </a:t>
            </a:r>
          </a:p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tr-TR" sz="2800" dirty="0" err="1"/>
              <a:t>Incapable</a:t>
            </a:r>
            <a:r>
              <a:rPr lang="tr-TR" sz="2800" dirty="0"/>
              <a:t> of </a:t>
            </a:r>
            <a:r>
              <a:rPr lang="tr-TR" sz="2800" dirty="0" err="1"/>
              <a:t>achieving</a:t>
            </a:r>
            <a:r>
              <a:rPr lang="tr-TR" sz="2800" dirty="0"/>
              <a:t> </a:t>
            </a:r>
            <a:r>
              <a:rPr lang="tr-TR" sz="2800" dirty="0" err="1"/>
              <a:t>complex</a:t>
            </a:r>
            <a:r>
              <a:rPr lang="tr-TR" sz="2800" dirty="0"/>
              <a:t> </a:t>
            </a:r>
            <a:r>
              <a:rPr lang="tr-TR" sz="2800" dirty="0" err="1"/>
              <a:t>tasks</a:t>
            </a:r>
            <a:r>
              <a:rPr lang="tr-TR" sz="2800" dirty="0"/>
              <a:t> </a:t>
            </a:r>
            <a:r>
              <a:rPr lang="tr-TR" sz="2800" dirty="0" err="1"/>
              <a:t>alone</a:t>
            </a:r>
            <a:r>
              <a:rPr lang="tr-TR" sz="2800" dirty="0"/>
              <a:t>.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tr-TR" sz="2800" dirty="0"/>
              <a:t>Limited </a:t>
            </a:r>
            <a:r>
              <a:rPr lang="tr-TR" sz="2800" dirty="0" err="1"/>
              <a:t>ability</a:t>
            </a:r>
            <a:r>
              <a:rPr lang="tr-TR" sz="2800" dirty="0"/>
              <a:t> </a:t>
            </a:r>
            <a:r>
              <a:rPr lang="tr-TR" sz="2800" dirty="0" err="1"/>
              <a:t>to</a:t>
            </a:r>
            <a:r>
              <a:rPr lang="tr-TR" sz="2800" dirty="0"/>
              <a:t> sense </a:t>
            </a:r>
            <a:r>
              <a:rPr lang="tr-TR" sz="2800" dirty="0" err="1"/>
              <a:t>local</a:t>
            </a:r>
            <a:r>
              <a:rPr lang="tr-TR" sz="2800" dirty="0"/>
              <a:t> </a:t>
            </a:r>
            <a:r>
              <a:rPr lang="tr-TR" sz="2800" dirty="0" err="1"/>
              <a:t>environment</a:t>
            </a:r>
            <a:r>
              <a:rPr lang="tr-TR" sz="2800" dirty="0"/>
              <a:t>.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tr-TR" sz="2800" dirty="0" err="1"/>
              <a:t>Act</a:t>
            </a:r>
            <a:r>
              <a:rPr lang="tr-TR" sz="2800" dirty="0"/>
              <a:t> </a:t>
            </a:r>
            <a:r>
              <a:rPr lang="tr-TR" sz="2800" dirty="0" err="1"/>
              <a:t>concurrently</a:t>
            </a:r>
            <a:r>
              <a:rPr lang="tr-TR" sz="2800" dirty="0"/>
              <a:t> </a:t>
            </a:r>
            <a:r>
              <a:rPr lang="tr-TR" sz="2800" dirty="0" err="1"/>
              <a:t>and</a:t>
            </a:r>
            <a:r>
              <a:rPr lang="tr-TR" sz="2800" dirty="0"/>
              <a:t> </a:t>
            </a:r>
            <a:r>
              <a:rPr lang="tr-TR" sz="2800" dirty="0" err="1"/>
              <a:t>independently</a:t>
            </a:r>
            <a:r>
              <a:rPr lang="tr-TR" sz="2800" dirty="0"/>
              <a:t>.</a:t>
            </a:r>
          </a:p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tr-TR" sz="2800" dirty="0"/>
              <a:t>High </a:t>
            </a:r>
            <a:r>
              <a:rPr lang="tr-TR" sz="2800" dirty="0" err="1"/>
              <a:t>quality</a:t>
            </a:r>
            <a:r>
              <a:rPr lang="tr-TR" sz="2800" dirty="0"/>
              <a:t> </a:t>
            </a:r>
            <a:r>
              <a:rPr lang="tr-TR" sz="2800" dirty="0" err="1"/>
              <a:t>solutions</a:t>
            </a:r>
            <a:r>
              <a:rPr lang="tr-TR" sz="2800" dirty="0"/>
              <a:t> </a:t>
            </a:r>
            <a:r>
              <a:rPr lang="tr-TR" sz="2800" dirty="0" err="1"/>
              <a:t>emerge</a:t>
            </a:r>
            <a:r>
              <a:rPr lang="tr-TR" sz="2800" dirty="0"/>
              <a:t> </a:t>
            </a:r>
            <a:r>
              <a:rPr lang="tr-TR" sz="2800" dirty="0" err="1"/>
              <a:t>via</a:t>
            </a:r>
            <a:r>
              <a:rPr lang="tr-TR" sz="2800" dirty="0"/>
              <a:t> global </a:t>
            </a:r>
            <a:r>
              <a:rPr lang="tr-TR" sz="2800" dirty="0" err="1"/>
              <a:t>cooperation</a:t>
            </a:r>
            <a:r>
              <a:rPr lang="tr-TR" sz="2800" dirty="0"/>
              <a:t>.</a:t>
            </a:r>
            <a:endParaRPr lang="en-GB" altLang="tr-TR" sz="2800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5AC9693-1723-09BF-81E0-941199CDE8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09"/>
          <a:stretch/>
        </p:blipFill>
        <p:spPr>
          <a:xfrm>
            <a:off x="711273" y="2700123"/>
            <a:ext cx="3658581" cy="278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08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F710FDB-0919-493E-8539-8240C23F1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A45274BC-FBE0-2B63-2D7D-F1114F2352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273" y="559063"/>
            <a:ext cx="3396420" cy="52560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altLang="tr-TR" sz="4000" dirty="0"/>
              <a:t>Big takeaways</a:t>
            </a:r>
            <a:endParaRPr lang="en-US" sz="4000" kern="1200" cap="all" spc="30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AFF0B6C-73E2-4B40-9280-938C14922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868629" y="723900"/>
            <a:ext cx="15948" cy="54500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lt Başlık 2">
            <a:extLst>
              <a:ext uri="{FF2B5EF4-FFF2-40B4-BE49-F238E27FC236}">
                <a16:creationId xmlns:a16="http://schemas.microsoft.com/office/drawing/2014/main" id="{B6721D20-84B4-4939-D97B-CC1F25A57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1717" y="723900"/>
            <a:ext cx="6334359" cy="5795772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tr-TR" sz="3200" dirty="0"/>
              <a:t>Ants </a:t>
            </a:r>
            <a:r>
              <a:rPr lang="tr-TR" sz="3200" dirty="0" err="1"/>
              <a:t>will</a:t>
            </a:r>
            <a:r>
              <a:rPr lang="tr-TR" sz="3200" dirty="0"/>
              <a:t> </a:t>
            </a:r>
            <a:r>
              <a:rPr lang="tr-TR" sz="3200" dirty="0" err="1"/>
              <a:t>choose</a:t>
            </a:r>
            <a:r>
              <a:rPr lang="tr-TR" sz="3200" dirty="0"/>
              <a:t> </a:t>
            </a:r>
            <a:r>
              <a:rPr lang="tr-TR" sz="3200" dirty="0" err="1"/>
              <a:t>to</a:t>
            </a:r>
            <a:r>
              <a:rPr lang="tr-TR" sz="3200" dirty="0"/>
              <a:t> </a:t>
            </a:r>
            <a:r>
              <a:rPr lang="tr-TR" sz="3200" dirty="0" err="1"/>
              <a:t>follow</a:t>
            </a:r>
            <a:r>
              <a:rPr lang="tr-TR" sz="3200" dirty="0"/>
              <a:t> </a:t>
            </a:r>
            <a:r>
              <a:rPr lang="tr-TR" sz="3200" dirty="0" err="1"/>
              <a:t>trails</a:t>
            </a:r>
            <a:r>
              <a:rPr lang="tr-TR" sz="3200" dirty="0"/>
              <a:t> </a:t>
            </a:r>
            <a:r>
              <a:rPr lang="tr-TR" sz="3200" dirty="0" err="1"/>
              <a:t>with</a:t>
            </a:r>
            <a:r>
              <a:rPr lang="tr-TR" sz="3200" dirty="0"/>
              <a:t> </a:t>
            </a:r>
            <a:r>
              <a:rPr lang="tr-TR" sz="3200" dirty="0" err="1"/>
              <a:t>higher</a:t>
            </a:r>
            <a:r>
              <a:rPr lang="tr-TR" sz="3200" dirty="0"/>
              <a:t> </a:t>
            </a:r>
            <a:r>
              <a:rPr lang="tr-TR" sz="3200" dirty="0" err="1"/>
              <a:t>pheromone</a:t>
            </a:r>
            <a:r>
              <a:rPr lang="tr-TR" sz="3200" dirty="0"/>
              <a:t> </a:t>
            </a:r>
            <a:r>
              <a:rPr lang="tr-TR" sz="3200" dirty="0" err="1"/>
              <a:t>levels</a:t>
            </a:r>
            <a:r>
              <a:rPr lang="tr-TR" sz="3200" dirty="0"/>
              <a:t> </a:t>
            </a:r>
            <a:r>
              <a:rPr lang="tr-TR" sz="3200" dirty="0" err="1"/>
              <a:t>with</a:t>
            </a:r>
            <a:r>
              <a:rPr lang="tr-TR" sz="3200" dirty="0"/>
              <a:t> a a </a:t>
            </a:r>
            <a:r>
              <a:rPr lang="tr-TR" sz="3200" dirty="0" err="1"/>
              <a:t>higher</a:t>
            </a:r>
            <a:r>
              <a:rPr lang="tr-TR" sz="3200" dirty="0"/>
              <a:t> </a:t>
            </a:r>
            <a:r>
              <a:rPr lang="tr-TR" sz="3200" dirty="0" err="1">
                <a:solidFill>
                  <a:srgbClr val="C00000"/>
                </a:solidFill>
              </a:rPr>
              <a:t>probability</a:t>
            </a:r>
            <a:r>
              <a:rPr lang="tr-TR" sz="3200" dirty="0"/>
              <a:t> </a:t>
            </a:r>
            <a:r>
              <a:rPr lang="tr-TR" sz="3200" dirty="0" err="1"/>
              <a:t>than</a:t>
            </a:r>
            <a:r>
              <a:rPr lang="tr-TR" sz="3200" dirty="0"/>
              <a:t> </a:t>
            </a:r>
            <a:r>
              <a:rPr lang="tr-TR" sz="3200" dirty="0" err="1"/>
              <a:t>trails</a:t>
            </a:r>
            <a:r>
              <a:rPr lang="tr-TR" sz="3200" dirty="0"/>
              <a:t> </a:t>
            </a:r>
            <a:r>
              <a:rPr lang="tr-TR" sz="3200" dirty="0" err="1"/>
              <a:t>with</a:t>
            </a:r>
            <a:r>
              <a:rPr lang="tr-TR" sz="3200" dirty="0"/>
              <a:t> </a:t>
            </a:r>
            <a:r>
              <a:rPr lang="tr-TR" sz="3200" dirty="0" err="1"/>
              <a:t>lowe</a:t>
            </a:r>
            <a:r>
              <a:rPr lang="tr-TR" sz="3200" dirty="0"/>
              <a:t> </a:t>
            </a:r>
            <a:r>
              <a:rPr lang="tr-TR" sz="3200" dirty="0" err="1"/>
              <a:t>pheromone</a:t>
            </a:r>
            <a:r>
              <a:rPr lang="tr-TR" sz="3200" dirty="0"/>
              <a:t> </a:t>
            </a:r>
            <a:r>
              <a:rPr lang="tr-TR" sz="3200" dirty="0" err="1"/>
              <a:t>levels</a:t>
            </a:r>
            <a:r>
              <a:rPr lang="tr-TR" sz="3200" dirty="0"/>
              <a:t>.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tr-TR" sz="3200" dirty="0"/>
              <a:t>As </a:t>
            </a:r>
            <a:r>
              <a:rPr lang="tr-TR" sz="3200" dirty="0" err="1"/>
              <a:t>more</a:t>
            </a:r>
            <a:r>
              <a:rPr lang="tr-TR" sz="3200" dirty="0"/>
              <a:t> </a:t>
            </a:r>
            <a:r>
              <a:rPr lang="tr-TR" sz="3200" dirty="0" err="1"/>
              <a:t>ants</a:t>
            </a:r>
            <a:r>
              <a:rPr lang="tr-TR" sz="3200" dirty="0"/>
              <a:t> </a:t>
            </a:r>
            <a:r>
              <a:rPr lang="tr-TR" sz="3200" dirty="0" err="1"/>
              <a:t>use</a:t>
            </a:r>
            <a:r>
              <a:rPr lang="tr-TR" sz="3200" dirty="0"/>
              <a:t> a </a:t>
            </a:r>
            <a:r>
              <a:rPr lang="tr-TR" sz="3200" dirty="0" err="1"/>
              <a:t>path</a:t>
            </a:r>
            <a:r>
              <a:rPr lang="tr-TR" sz="3200" dirty="0"/>
              <a:t> </a:t>
            </a:r>
            <a:r>
              <a:rPr lang="tr-TR" sz="3200" dirty="0" err="1"/>
              <a:t>the</a:t>
            </a:r>
            <a:r>
              <a:rPr lang="tr-TR" sz="3200" dirty="0"/>
              <a:t> </a:t>
            </a:r>
            <a:r>
              <a:rPr lang="tr-TR" sz="3200" dirty="0" err="1"/>
              <a:t>pheromone</a:t>
            </a:r>
            <a:r>
              <a:rPr lang="tr-TR" sz="3200" dirty="0"/>
              <a:t> </a:t>
            </a:r>
            <a:r>
              <a:rPr lang="tr-TR" sz="3200" dirty="0" err="1"/>
              <a:t>trail</a:t>
            </a:r>
            <a:r>
              <a:rPr lang="tr-TR" sz="3200" dirty="0"/>
              <a:t> </a:t>
            </a:r>
            <a:r>
              <a:rPr lang="tr-TR" sz="3200" dirty="0" err="1"/>
              <a:t>grows</a:t>
            </a:r>
            <a:r>
              <a:rPr lang="tr-TR" sz="3200" dirty="0"/>
              <a:t> </a:t>
            </a:r>
            <a:r>
              <a:rPr lang="tr-TR" sz="3200" dirty="0" err="1"/>
              <a:t>stronger</a:t>
            </a:r>
            <a:endParaRPr lang="tr-TR" sz="3200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tr-TR" sz="3200" dirty="0" err="1"/>
              <a:t>This</a:t>
            </a:r>
            <a:r>
              <a:rPr lang="tr-TR" sz="3200" dirty="0"/>
              <a:t> </a:t>
            </a:r>
            <a:r>
              <a:rPr lang="tr-TR" sz="3200" dirty="0" err="1"/>
              <a:t>results</a:t>
            </a:r>
            <a:r>
              <a:rPr lang="tr-TR" sz="3200" dirty="0"/>
              <a:t> in </a:t>
            </a:r>
            <a:r>
              <a:rPr lang="tr-TR" sz="3200" dirty="0" err="1">
                <a:solidFill>
                  <a:srgbClr val="C00000"/>
                </a:solidFill>
              </a:rPr>
              <a:t>autocatalytic</a:t>
            </a:r>
            <a:r>
              <a:rPr lang="tr-TR" sz="3200" dirty="0"/>
              <a:t> </a:t>
            </a:r>
            <a:r>
              <a:rPr lang="tr-TR" sz="3200" dirty="0" err="1"/>
              <a:t>behavior</a:t>
            </a:r>
            <a:r>
              <a:rPr lang="tr-TR" sz="3200" dirty="0"/>
              <a:t>, as </a:t>
            </a:r>
            <a:r>
              <a:rPr lang="tr-TR" sz="3200" dirty="0" err="1"/>
              <a:t>more</a:t>
            </a:r>
            <a:r>
              <a:rPr lang="tr-TR" sz="3200" dirty="0"/>
              <a:t> </a:t>
            </a:r>
            <a:r>
              <a:rPr lang="tr-TR" sz="3200" dirty="0" err="1"/>
              <a:t>ants</a:t>
            </a:r>
            <a:r>
              <a:rPr lang="tr-TR" sz="3200" dirty="0"/>
              <a:t> </a:t>
            </a:r>
            <a:r>
              <a:rPr lang="tr-TR" sz="3200" dirty="0" err="1"/>
              <a:t>follow</a:t>
            </a:r>
            <a:r>
              <a:rPr lang="tr-TR" sz="3200" dirty="0"/>
              <a:t> </a:t>
            </a:r>
            <a:r>
              <a:rPr lang="tr-TR" sz="3200" dirty="0" err="1"/>
              <a:t>the</a:t>
            </a:r>
            <a:r>
              <a:rPr lang="tr-TR" sz="3200" dirty="0"/>
              <a:t> </a:t>
            </a:r>
            <a:r>
              <a:rPr lang="tr-TR" sz="3200" dirty="0" err="1"/>
              <a:t>trail</a:t>
            </a:r>
            <a:r>
              <a:rPr lang="tr-TR" sz="3200" dirty="0"/>
              <a:t>, </a:t>
            </a:r>
            <a:r>
              <a:rPr lang="tr-TR" sz="3200" dirty="0" err="1"/>
              <a:t>the</a:t>
            </a:r>
            <a:r>
              <a:rPr lang="tr-TR" sz="3200" dirty="0"/>
              <a:t> </a:t>
            </a:r>
            <a:r>
              <a:rPr lang="tr-TR" sz="3200" dirty="0" err="1"/>
              <a:t>trail</a:t>
            </a:r>
            <a:r>
              <a:rPr lang="tr-TR" sz="3200" dirty="0"/>
              <a:t> </a:t>
            </a:r>
            <a:r>
              <a:rPr lang="tr-TR" sz="3200" dirty="0" err="1"/>
              <a:t>becomes</a:t>
            </a:r>
            <a:r>
              <a:rPr lang="tr-TR" sz="3200" dirty="0"/>
              <a:t> </a:t>
            </a:r>
            <a:r>
              <a:rPr lang="tr-TR" sz="3200" dirty="0" err="1"/>
              <a:t>increasingly</a:t>
            </a:r>
            <a:r>
              <a:rPr lang="tr-TR" sz="3200" dirty="0"/>
              <a:t> </a:t>
            </a:r>
            <a:r>
              <a:rPr lang="tr-TR" sz="3200" dirty="0" err="1"/>
              <a:t>attractive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606800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A45274BC-FBE0-2B63-2D7D-F1114F2352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0635" y="922096"/>
            <a:ext cx="10691265" cy="8640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cap="all" spc="3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Ant </a:t>
            </a:r>
            <a:r>
              <a:rPr lang="en-US" sz="4000" kern="1200" cap="all" spc="30" baseline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Behavıor</a:t>
            </a:r>
            <a:endParaRPr lang="en-US" sz="4000" kern="1200" cap="all" spc="30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EF1A8C6-8F60-4EF2-B4D7-A5A5E94F69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D9760AA-CA3F-4C65-B688-B44307731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Resim 6">
            <a:extLst>
              <a:ext uri="{FF2B5EF4-FFF2-40B4-BE49-F238E27FC236}">
                <a16:creationId xmlns:a16="http://schemas.microsoft.com/office/drawing/2014/main" id="{F5B46EDC-F8C4-D92C-5264-C5D1CA958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450" y="1636042"/>
            <a:ext cx="7463104" cy="449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33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F710FDB-0919-493E-8539-8240C23F1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A45274BC-FBE0-2B63-2D7D-F1114F2352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273" y="559063"/>
            <a:ext cx="3396420" cy="52560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altLang="tr-TR" sz="4000"/>
              <a:t>Pheromone Trails</a:t>
            </a:r>
            <a:endParaRPr lang="en-US" sz="4000" kern="1200" cap="all" spc="30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AFF0B6C-73E2-4B40-9280-938C14922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868629" y="723900"/>
            <a:ext cx="15948" cy="54500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lt Başlık 2">
            <a:extLst>
              <a:ext uri="{FF2B5EF4-FFF2-40B4-BE49-F238E27FC236}">
                <a16:creationId xmlns:a16="http://schemas.microsoft.com/office/drawing/2014/main" id="{B6721D20-84B4-4939-D97B-CC1F25A57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45342" y="276079"/>
            <a:ext cx="5809009" cy="4230859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altLang="tr-TR" sz="2800"/>
              <a:t>Individual ants lay pheromone trails while travelling from the nest, to the nest or possibly in both directions.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altLang="tr-TR" sz="2800"/>
              <a:t>The pheromone trail gradually evaporates over time.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altLang="tr-TR" sz="2800"/>
              <a:t>But pheromone trail strength accumulate with multiple ants using path.</a:t>
            </a:r>
            <a:endParaRPr lang="en-GB" altLang="tr-TR" sz="2800" dirty="0"/>
          </a:p>
        </p:txBody>
      </p:sp>
      <p:grpSp>
        <p:nvGrpSpPr>
          <p:cNvPr id="63" name="Group 4">
            <a:extLst>
              <a:ext uri="{FF2B5EF4-FFF2-40B4-BE49-F238E27FC236}">
                <a16:creationId xmlns:a16="http://schemas.microsoft.com/office/drawing/2014/main" id="{58EBB676-FA22-75FC-2035-A5ED7CED977A}"/>
              </a:ext>
            </a:extLst>
          </p:cNvPr>
          <p:cNvGrpSpPr>
            <a:grpSpLocks/>
          </p:cNvGrpSpPr>
          <p:nvPr/>
        </p:nvGrpSpPr>
        <p:grpSpPr bwMode="auto">
          <a:xfrm>
            <a:off x="5645513" y="4783017"/>
            <a:ext cx="5715000" cy="1676400"/>
            <a:chOff x="1345" y="3425"/>
            <a:chExt cx="3167" cy="704"/>
          </a:xfrm>
        </p:grpSpPr>
        <p:grpSp>
          <p:nvGrpSpPr>
            <p:cNvPr id="64" name="Group 5">
              <a:extLst>
                <a:ext uri="{FF2B5EF4-FFF2-40B4-BE49-F238E27FC236}">
                  <a16:creationId xmlns:a16="http://schemas.microsoft.com/office/drawing/2014/main" id="{AECF7150-7C3C-0C0A-5871-B854EA44A0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5" y="3425"/>
              <a:ext cx="3023" cy="704"/>
              <a:chOff x="1345" y="3425"/>
              <a:chExt cx="3023" cy="704"/>
            </a:xfrm>
          </p:grpSpPr>
          <p:grpSp>
            <p:nvGrpSpPr>
              <p:cNvPr id="67" name="Group 6">
                <a:extLst>
                  <a:ext uri="{FF2B5EF4-FFF2-40B4-BE49-F238E27FC236}">
                    <a16:creationId xmlns:a16="http://schemas.microsoft.com/office/drawing/2014/main" id="{472E48CA-1B5F-1D33-F438-9F60EB1A5D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45" y="3840"/>
                <a:ext cx="191" cy="191"/>
                <a:chOff x="1345" y="3840"/>
                <a:chExt cx="191" cy="191"/>
              </a:xfrm>
            </p:grpSpPr>
            <p:sp>
              <p:nvSpPr>
                <p:cNvPr id="102" name="Oval 7">
                  <a:extLst>
                    <a:ext uri="{FF2B5EF4-FFF2-40B4-BE49-F238E27FC236}">
                      <a16:creationId xmlns:a16="http://schemas.microsoft.com/office/drawing/2014/main" id="{98D058AB-E483-C18C-0DD4-168048EEB9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5" y="3888"/>
                  <a:ext cx="190" cy="94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GB" altLang="tr-TR"/>
                </a:p>
              </p:txBody>
            </p:sp>
            <p:sp>
              <p:nvSpPr>
                <p:cNvPr id="103" name="Line 8">
                  <a:extLst>
                    <a:ext uri="{FF2B5EF4-FFF2-40B4-BE49-F238E27FC236}">
                      <a16:creationId xmlns:a16="http://schemas.microsoft.com/office/drawing/2014/main" id="{839C3F9A-2639-1EE3-E364-444937BF81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345" y="3840"/>
                  <a:ext cx="46" cy="4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4" name="Line 9">
                  <a:extLst>
                    <a:ext uri="{FF2B5EF4-FFF2-40B4-BE49-F238E27FC236}">
                      <a16:creationId xmlns:a16="http://schemas.microsoft.com/office/drawing/2014/main" id="{178811A2-14FC-086A-74A0-7F1B5333AB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40" y="3840"/>
                  <a:ext cx="0" cy="4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5" name="Line 10">
                  <a:extLst>
                    <a:ext uri="{FF2B5EF4-FFF2-40B4-BE49-F238E27FC236}">
                      <a16:creationId xmlns:a16="http://schemas.microsoft.com/office/drawing/2014/main" id="{A526623F-909E-48B0-4743-A1B26BEA47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89" y="3840"/>
                  <a:ext cx="46" cy="4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6" name="Line 11">
                  <a:extLst>
                    <a:ext uri="{FF2B5EF4-FFF2-40B4-BE49-F238E27FC236}">
                      <a16:creationId xmlns:a16="http://schemas.microsoft.com/office/drawing/2014/main" id="{8E41666C-CDE7-6F45-26A9-1A87132C06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46" y="3985"/>
                  <a:ext cx="46" cy="4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7" name="Line 12">
                  <a:extLst>
                    <a:ext uri="{FF2B5EF4-FFF2-40B4-BE49-F238E27FC236}">
                      <a16:creationId xmlns:a16="http://schemas.microsoft.com/office/drawing/2014/main" id="{36FE9D2F-E605-1124-2B04-EEB0E79F44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0" y="3985"/>
                  <a:ext cx="0" cy="4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8" name="Line 13">
                  <a:extLst>
                    <a:ext uri="{FF2B5EF4-FFF2-40B4-BE49-F238E27FC236}">
                      <a16:creationId xmlns:a16="http://schemas.microsoft.com/office/drawing/2014/main" id="{2B38CA36-A211-81EA-BEF7-E8153B0A8B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90" y="3985"/>
                  <a:ext cx="46" cy="4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9" name="Line 14">
                  <a:extLst>
                    <a:ext uri="{FF2B5EF4-FFF2-40B4-BE49-F238E27FC236}">
                      <a16:creationId xmlns:a16="http://schemas.microsoft.com/office/drawing/2014/main" id="{27CCE5B5-D902-5AE8-3B5E-4DD760A0ED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536" y="3888"/>
                  <a:ext cx="0" cy="4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10" name="Line 15">
                  <a:extLst>
                    <a:ext uri="{FF2B5EF4-FFF2-40B4-BE49-F238E27FC236}">
                      <a16:creationId xmlns:a16="http://schemas.microsoft.com/office/drawing/2014/main" id="{62E25A77-7431-420B-AEB3-3D0686938B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6" y="3937"/>
                  <a:ext cx="0" cy="4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</p:grpSp>
          <p:grpSp>
            <p:nvGrpSpPr>
              <p:cNvPr id="68" name="Group 16">
                <a:extLst>
                  <a:ext uri="{FF2B5EF4-FFF2-40B4-BE49-F238E27FC236}">
                    <a16:creationId xmlns:a16="http://schemas.microsoft.com/office/drawing/2014/main" id="{ED00CFFC-E426-AB34-F319-FAC74B4E54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33" y="3840"/>
                <a:ext cx="191" cy="191"/>
                <a:chOff x="1633" y="3840"/>
                <a:chExt cx="191" cy="191"/>
              </a:xfrm>
            </p:grpSpPr>
            <p:sp>
              <p:nvSpPr>
                <p:cNvPr id="93" name="Oval 17">
                  <a:extLst>
                    <a:ext uri="{FF2B5EF4-FFF2-40B4-BE49-F238E27FC236}">
                      <a16:creationId xmlns:a16="http://schemas.microsoft.com/office/drawing/2014/main" id="{801C29A1-B03A-05D2-008B-EAE2431994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3" y="3888"/>
                  <a:ext cx="190" cy="94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GB" altLang="tr-TR"/>
                </a:p>
              </p:txBody>
            </p:sp>
            <p:sp>
              <p:nvSpPr>
                <p:cNvPr id="94" name="Line 18">
                  <a:extLst>
                    <a:ext uri="{FF2B5EF4-FFF2-40B4-BE49-F238E27FC236}">
                      <a16:creationId xmlns:a16="http://schemas.microsoft.com/office/drawing/2014/main" id="{6629946E-BCA9-F644-7FEF-4821FC2C1F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633" y="3840"/>
                  <a:ext cx="46" cy="4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95" name="Line 19">
                  <a:extLst>
                    <a:ext uri="{FF2B5EF4-FFF2-40B4-BE49-F238E27FC236}">
                      <a16:creationId xmlns:a16="http://schemas.microsoft.com/office/drawing/2014/main" id="{CBE78A89-2286-A817-26A3-149E1F0BC0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28" y="3840"/>
                  <a:ext cx="0" cy="4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96" name="Line 20">
                  <a:extLst>
                    <a:ext uri="{FF2B5EF4-FFF2-40B4-BE49-F238E27FC236}">
                      <a16:creationId xmlns:a16="http://schemas.microsoft.com/office/drawing/2014/main" id="{3996B035-C9E0-2A67-7787-565254AC18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77" y="3840"/>
                  <a:ext cx="46" cy="4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97" name="Line 21">
                  <a:extLst>
                    <a:ext uri="{FF2B5EF4-FFF2-40B4-BE49-F238E27FC236}">
                      <a16:creationId xmlns:a16="http://schemas.microsoft.com/office/drawing/2014/main" id="{9AAA2E0F-A5AD-25CA-6B16-8017BDEB26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634" y="3985"/>
                  <a:ext cx="46" cy="4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98" name="Line 22">
                  <a:extLst>
                    <a:ext uri="{FF2B5EF4-FFF2-40B4-BE49-F238E27FC236}">
                      <a16:creationId xmlns:a16="http://schemas.microsoft.com/office/drawing/2014/main" id="{76BB6B43-9859-D12E-71F5-7D7EC97F07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28" y="3985"/>
                  <a:ext cx="0" cy="4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99" name="Line 23">
                  <a:extLst>
                    <a:ext uri="{FF2B5EF4-FFF2-40B4-BE49-F238E27FC236}">
                      <a16:creationId xmlns:a16="http://schemas.microsoft.com/office/drawing/2014/main" id="{8E1D7819-522D-628A-C4B6-400928E21D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78" y="3985"/>
                  <a:ext cx="46" cy="4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0" name="Line 24">
                  <a:extLst>
                    <a:ext uri="{FF2B5EF4-FFF2-40B4-BE49-F238E27FC236}">
                      <a16:creationId xmlns:a16="http://schemas.microsoft.com/office/drawing/2014/main" id="{AEFB4E93-4379-AB05-FDD2-30530E4C80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824" y="3888"/>
                  <a:ext cx="0" cy="4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01" name="Line 25">
                  <a:extLst>
                    <a:ext uri="{FF2B5EF4-FFF2-40B4-BE49-F238E27FC236}">
                      <a16:creationId xmlns:a16="http://schemas.microsoft.com/office/drawing/2014/main" id="{A14DF7DF-D989-887C-9E2A-10CDF28466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24" y="3937"/>
                  <a:ext cx="0" cy="4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</p:grpSp>
          <p:sp>
            <p:nvSpPr>
              <p:cNvPr id="69" name="Freeform 26">
                <a:extLst>
                  <a:ext uri="{FF2B5EF4-FFF2-40B4-BE49-F238E27FC236}">
                    <a16:creationId xmlns:a16="http://schemas.microsoft.com/office/drawing/2014/main" id="{6A1AB7CC-C517-9473-C680-56A6270D73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4" y="3425"/>
                <a:ext cx="1918" cy="482"/>
              </a:xfrm>
              <a:custGeom>
                <a:avLst/>
                <a:gdLst>
                  <a:gd name="T0" fmla="*/ 0 w 1918"/>
                  <a:gd name="T1" fmla="*/ 481 h 482"/>
                  <a:gd name="T2" fmla="*/ 18 w 1918"/>
                  <a:gd name="T3" fmla="*/ 469 h 482"/>
                  <a:gd name="T4" fmla="*/ 36 w 1918"/>
                  <a:gd name="T5" fmla="*/ 456 h 482"/>
                  <a:gd name="T6" fmla="*/ 67 w 1918"/>
                  <a:gd name="T7" fmla="*/ 425 h 482"/>
                  <a:gd name="T8" fmla="*/ 92 w 1918"/>
                  <a:gd name="T9" fmla="*/ 400 h 482"/>
                  <a:gd name="T10" fmla="*/ 116 w 1918"/>
                  <a:gd name="T11" fmla="*/ 381 h 482"/>
                  <a:gd name="T12" fmla="*/ 122 w 1918"/>
                  <a:gd name="T13" fmla="*/ 369 h 482"/>
                  <a:gd name="T14" fmla="*/ 129 w 1918"/>
                  <a:gd name="T15" fmla="*/ 362 h 482"/>
                  <a:gd name="T16" fmla="*/ 135 w 1918"/>
                  <a:gd name="T17" fmla="*/ 362 h 482"/>
                  <a:gd name="T18" fmla="*/ 147 w 1918"/>
                  <a:gd name="T19" fmla="*/ 350 h 482"/>
                  <a:gd name="T20" fmla="*/ 184 w 1918"/>
                  <a:gd name="T21" fmla="*/ 306 h 482"/>
                  <a:gd name="T22" fmla="*/ 202 w 1918"/>
                  <a:gd name="T23" fmla="*/ 281 h 482"/>
                  <a:gd name="T24" fmla="*/ 227 w 1918"/>
                  <a:gd name="T25" fmla="*/ 262 h 482"/>
                  <a:gd name="T26" fmla="*/ 264 w 1918"/>
                  <a:gd name="T27" fmla="*/ 225 h 482"/>
                  <a:gd name="T28" fmla="*/ 282 w 1918"/>
                  <a:gd name="T29" fmla="*/ 206 h 482"/>
                  <a:gd name="T30" fmla="*/ 307 w 1918"/>
                  <a:gd name="T31" fmla="*/ 200 h 482"/>
                  <a:gd name="T32" fmla="*/ 356 w 1918"/>
                  <a:gd name="T33" fmla="*/ 169 h 482"/>
                  <a:gd name="T34" fmla="*/ 399 w 1918"/>
                  <a:gd name="T35" fmla="*/ 150 h 482"/>
                  <a:gd name="T36" fmla="*/ 497 w 1918"/>
                  <a:gd name="T37" fmla="*/ 112 h 482"/>
                  <a:gd name="T38" fmla="*/ 528 w 1918"/>
                  <a:gd name="T39" fmla="*/ 119 h 482"/>
                  <a:gd name="T40" fmla="*/ 559 w 1918"/>
                  <a:gd name="T41" fmla="*/ 119 h 482"/>
                  <a:gd name="T42" fmla="*/ 583 w 1918"/>
                  <a:gd name="T43" fmla="*/ 125 h 482"/>
                  <a:gd name="T44" fmla="*/ 590 w 1918"/>
                  <a:gd name="T45" fmla="*/ 131 h 482"/>
                  <a:gd name="T46" fmla="*/ 596 w 1918"/>
                  <a:gd name="T47" fmla="*/ 131 h 482"/>
                  <a:gd name="T48" fmla="*/ 620 w 1918"/>
                  <a:gd name="T49" fmla="*/ 156 h 482"/>
                  <a:gd name="T50" fmla="*/ 645 w 1918"/>
                  <a:gd name="T51" fmla="*/ 181 h 482"/>
                  <a:gd name="T52" fmla="*/ 663 w 1918"/>
                  <a:gd name="T53" fmla="*/ 206 h 482"/>
                  <a:gd name="T54" fmla="*/ 682 w 1918"/>
                  <a:gd name="T55" fmla="*/ 231 h 482"/>
                  <a:gd name="T56" fmla="*/ 688 w 1918"/>
                  <a:gd name="T57" fmla="*/ 250 h 482"/>
                  <a:gd name="T58" fmla="*/ 700 w 1918"/>
                  <a:gd name="T59" fmla="*/ 269 h 482"/>
                  <a:gd name="T60" fmla="*/ 706 w 1918"/>
                  <a:gd name="T61" fmla="*/ 275 h 482"/>
                  <a:gd name="T62" fmla="*/ 719 w 1918"/>
                  <a:gd name="T63" fmla="*/ 275 h 482"/>
                  <a:gd name="T64" fmla="*/ 768 w 1918"/>
                  <a:gd name="T65" fmla="*/ 275 h 482"/>
                  <a:gd name="T66" fmla="*/ 811 w 1918"/>
                  <a:gd name="T67" fmla="*/ 269 h 482"/>
                  <a:gd name="T68" fmla="*/ 829 w 1918"/>
                  <a:gd name="T69" fmla="*/ 256 h 482"/>
                  <a:gd name="T70" fmla="*/ 842 w 1918"/>
                  <a:gd name="T71" fmla="*/ 237 h 482"/>
                  <a:gd name="T72" fmla="*/ 854 w 1918"/>
                  <a:gd name="T73" fmla="*/ 212 h 482"/>
                  <a:gd name="T74" fmla="*/ 866 w 1918"/>
                  <a:gd name="T75" fmla="*/ 200 h 482"/>
                  <a:gd name="T76" fmla="*/ 897 w 1918"/>
                  <a:gd name="T77" fmla="*/ 169 h 482"/>
                  <a:gd name="T78" fmla="*/ 921 w 1918"/>
                  <a:gd name="T79" fmla="*/ 137 h 482"/>
                  <a:gd name="T80" fmla="*/ 1001 w 1918"/>
                  <a:gd name="T81" fmla="*/ 69 h 482"/>
                  <a:gd name="T82" fmla="*/ 1087 w 1918"/>
                  <a:gd name="T83" fmla="*/ 12 h 482"/>
                  <a:gd name="T84" fmla="*/ 1137 w 1918"/>
                  <a:gd name="T85" fmla="*/ 6 h 482"/>
                  <a:gd name="T86" fmla="*/ 1186 w 1918"/>
                  <a:gd name="T87" fmla="*/ 0 h 482"/>
                  <a:gd name="T88" fmla="*/ 1229 w 1918"/>
                  <a:gd name="T89" fmla="*/ 6 h 482"/>
                  <a:gd name="T90" fmla="*/ 1247 w 1918"/>
                  <a:gd name="T91" fmla="*/ 12 h 482"/>
                  <a:gd name="T92" fmla="*/ 1259 w 1918"/>
                  <a:gd name="T93" fmla="*/ 25 h 482"/>
                  <a:gd name="T94" fmla="*/ 1284 w 1918"/>
                  <a:gd name="T95" fmla="*/ 56 h 482"/>
                  <a:gd name="T96" fmla="*/ 1309 w 1918"/>
                  <a:gd name="T97" fmla="*/ 100 h 482"/>
                  <a:gd name="T98" fmla="*/ 1321 w 1918"/>
                  <a:gd name="T99" fmla="*/ 144 h 482"/>
                  <a:gd name="T100" fmla="*/ 1339 w 1918"/>
                  <a:gd name="T101" fmla="*/ 181 h 482"/>
                  <a:gd name="T102" fmla="*/ 1364 w 1918"/>
                  <a:gd name="T103" fmla="*/ 219 h 482"/>
                  <a:gd name="T104" fmla="*/ 1395 w 1918"/>
                  <a:gd name="T105" fmla="*/ 250 h 482"/>
                  <a:gd name="T106" fmla="*/ 1462 w 1918"/>
                  <a:gd name="T107" fmla="*/ 294 h 482"/>
                  <a:gd name="T108" fmla="*/ 1518 w 1918"/>
                  <a:gd name="T109" fmla="*/ 319 h 482"/>
                  <a:gd name="T110" fmla="*/ 1567 w 1918"/>
                  <a:gd name="T111" fmla="*/ 337 h 482"/>
                  <a:gd name="T112" fmla="*/ 1622 w 1918"/>
                  <a:gd name="T113" fmla="*/ 344 h 482"/>
                  <a:gd name="T114" fmla="*/ 1677 w 1918"/>
                  <a:gd name="T115" fmla="*/ 344 h 482"/>
                  <a:gd name="T116" fmla="*/ 1794 w 1918"/>
                  <a:gd name="T117" fmla="*/ 344 h 482"/>
                  <a:gd name="T118" fmla="*/ 1917 w 1918"/>
                  <a:gd name="T119" fmla="*/ 337 h 48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918"/>
                  <a:gd name="T181" fmla="*/ 0 h 482"/>
                  <a:gd name="T182" fmla="*/ 1918 w 1918"/>
                  <a:gd name="T183" fmla="*/ 482 h 48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918" h="482">
                    <a:moveTo>
                      <a:pt x="0" y="481"/>
                    </a:moveTo>
                    <a:lnTo>
                      <a:pt x="18" y="469"/>
                    </a:lnTo>
                    <a:lnTo>
                      <a:pt x="36" y="456"/>
                    </a:lnTo>
                    <a:lnTo>
                      <a:pt x="67" y="425"/>
                    </a:lnTo>
                    <a:lnTo>
                      <a:pt x="92" y="400"/>
                    </a:lnTo>
                    <a:lnTo>
                      <a:pt x="116" y="381"/>
                    </a:lnTo>
                    <a:lnTo>
                      <a:pt x="122" y="369"/>
                    </a:lnTo>
                    <a:lnTo>
                      <a:pt x="129" y="362"/>
                    </a:lnTo>
                    <a:lnTo>
                      <a:pt x="135" y="362"/>
                    </a:lnTo>
                    <a:lnTo>
                      <a:pt x="147" y="350"/>
                    </a:lnTo>
                    <a:lnTo>
                      <a:pt x="184" y="306"/>
                    </a:lnTo>
                    <a:lnTo>
                      <a:pt x="202" y="281"/>
                    </a:lnTo>
                    <a:lnTo>
                      <a:pt x="227" y="262"/>
                    </a:lnTo>
                    <a:lnTo>
                      <a:pt x="264" y="225"/>
                    </a:lnTo>
                    <a:lnTo>
                      <a:pt x="282" y="206"/>
                    </a:lnTo>
                    <a:lnTo>
                      <a:pt x="307" y="200"/>
                    </a:lnTo>
                    <a:lnTo>
                      <a:pt x="356" y="169"/>
                    </a:lnTo>
                    <a:lnTo>
                      <a:pt x="399" y="150"/>
                    </a:lnTo>
                    <a:lnTo>
                      <a:pt x="497" y="112"/>
                    </a:lnTo>
                    <a:lnTo>
                      <a:pt x="528" y="119"/>
                    </a:lnTo>
                    <a:lnTo>
                      <a:pt x="559" y="119"/>
                    </a:lnTo>
                    <a:lnTo>
                      <a:pt x="583" y="125"/>
                    </a:lnTo>
                    <a:lnTo>
                      <a:pt x="590" y="131"/>
                    </a:lnTo>
                    <a:lnTo>
                      <a:pt x="596" y="131"/>
                    </a:lnTo>
                    <a:lnTo>
                      <a:pt x="620" y="156"/>
                    </a:lnTo>
                    <a:lnTo>
                      <a:pt x="645" y="181"/>
                    </a:lnTo>
                    <a:lnTo>
                      <a:pt x="663" y="206"/>
                    </a:lnTo>
                    <a:lnTo>
                      <a:pt x="682" y="231"/>
                    </a:lnTo>
                    <a:lnTo>
                      <a:pt x="688" y="250"/>
                    </a:lnTo>
                    <a:lnTo>
                      <a:pt x="700" y="269"/>
                    </a:lnTo>
                    <a:lnTo>
                      <a:pt x="706" y="275"/>
                    </a:lnTo>
                    <a:lnTo>
                      <a:pt x="719" y="275"/>
                    </a:lnTo>
                    <a:lnTo>
                      <a:pt x="768" y="275"/>
                    </a:lnTo>
                    <a:lnTo>
                      <a:pt x="811" y="269"/>
                    </a:lnTo>
                    <a:lnTo>
                      <a:pt x="829" y="256"/>
                    </a:lnTo>
                    <a:lnTo>
                      <a:pt x="842" y="237"/>
                    </a:lnTo>
                    <a:lnTo>
                      <a:pt x="854" y="212"/>
                    </a:lnTo>
                    <a:lnTo>
                      <a:pt x="866" y="200"/>
                    </a:lnTo>
                    <a:lnTo>
                      <a:pt x="897" y="169"/>
                    </a:lnTo>
                    <a:lnTo>
                      <a:pt x="921" y="137"/>
                    </a:lnTo>
                    <a:lnTo>
                      <a:pt x="1001" y="69"/>
                    </a:lnTo>
                    <a:lnTo>
                      <a:pt x="1087" y="12"/>
                    </a:lnTo>
                    <a:lnTo>
                      <a:pt x="1137" y="6"/>
                    </a:lnTo>
                    <a:lnTo>
                      <a:pt x="1186" y="0"/>
                    </a:lnTo>
                    <a:lnTo>
                      <a:pt x="1229" y="6"/>
                    </a:lnTo>
                    <a:lnTo>
                      <a:pt x="1247" y="12"/>
                    </a:lnTo>
                    <a:lnTo>
                      <a:pt x="1259" y="25"/>
                    </a:lnTo>
                    <a:lnTo>
                      <a:pt x="1284" y="56"/>
                    </a:lnTo>
                    <a:lnTo>
                      <a:pt x="1309" y="100"/>
                    </a:lnTo>
                    <a:lnTo>
                      <a:pt x="1321" y="144"/>
                    </a:lnTo>
                    <a:lnTo>
                      <a:pt x="1339" y="181"/>
                    </a:lnTo>
                    <a:lnTo>
                      <a:pt x="1364" y="219"/>
                    </a:lnTo>
                    <a:lnTo>
                      <a:pt x="1395" y="250"/>
                    </a:lnTo>
                    <a:lnTo>
                      <a:pt x="1462" y="294"/>
                    </a:lnTo>
                    <a:lnTo>
                      <a:pt x="1518" y="319"/>
                    </a:lnTo>
                    <a:lnTo>
                      <a:pt x="1567" y="337"/>
                    </a:lnTo>
                    <a:lnTo>
                      <a:pt x="1622" y="344"/>
                    </a:lnTo>
                    <a:lnTo>
                      <a:pt x="1677" y="344"/>
                    </a:lnTo>
                    <a:lnTo>
                      <a:pt x="1794" y="344"/>
                    </a:lnTo>
                    <a:lnTo>
                      <a:pt x="1917" y="337"/>
                    </a:lnTo>
                  </a:path>
                </a:pathLst>
              </a:custGeom>
              <a:noFill/>
              <a:ln w="127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70" name="Freeform 27">
                <a:extLst>
                  <a:ext uri="{FF2B5EF4-FFF2-40B4-BE49-F238E27FC236}">
                    <a16:creationId xmlns:a16="http://schemas.microsoft.com/office/drawing/2014/main" id="{D5D90185-2AA4-C57D-548F-28AB4A5933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3" y="3667"/>
                <a:ext cx="1769" cy="306"/>
              </a:xfrm>
              <a:custGeom>
                <a:avLst/>
                <a:gdLst>
                  <a:gd name="T0" fmla="*/ 0 w 1769"/>
                  <a:gd name="T1" fmla="*/ 305 h 306"/>
                  <a:gd name="T2" fmla="*/ 30 w 1769"/>
                  <a:gd name="T3" fmla="*/ 273 h 306"/>
                  <a:gd name="T4" fmla="*/ 61 w 1769"/>
                  <a:gd name="T5" fmla="*/ 241 h 306"/>
                  <a:gd name="T6" fmla="*/ 122 w 1769"/>
                  <a:gd name="T7" fmla="*/ 203 h 306"/>
                  <a:gd name="T8" fmla="*/ 177 w 1769"/>
                  <a:gd name="T9" fmla="*/ 165 h 306"/>
                  <a:gd name="T10" fmla="*/ 195 w 1769"/>
                  <a:gd name="T11" fmla="*/ 152 h 306"/>
                  <a:gd name="T12" fmla="*/ 213 w 1769"/>
                  <a:gd name="T13" fmla="*/ 140 h 306"/>
                  <a:gd name="T14" fmla="*/ 231 w 1769"/>
                  <a:gd name="T15" fmla="*/ 127 h 306"/>
                  <a:gd name="T16" fmla="*/ 256 w 1769"/>
                  <a:gd name="T17" fmla="*/ 121 h 306"/>
                  <a:gd name="T18" fmla="*/ 292 w 1769"/>
                  <a:gd name="T19" fmla="*/ 102 h 306"/>
                  <a:gd name="T20" fmla="*/ 335 w 1769"/>
                  <a:gd name="T21" fmla="*/ 89 h 306"/>
                  <a:gd name="T22" fmla="*/ 372 w 1769"/>
                  <a:gd name="T23" fmla="*/ 102 h 306"/>
                  <a:gd name="T24" fmla="*/ 414 w 1769"/>
                  <a:gd name="T25" fmla="*/ 121 h 306"/>
                  <a:gd name="T26" fmla="*/ 488 w 1769"/>
                  <a:gd name="T27" fmla="*/ 152 h 306"/>
                  <a:gd name="T28" fmla="*/ 500 w 1769"/>
                  <a:gd name="T29" fmla="*/ 159 h 306"/>
                  <a:gd name="T30" fmla="*/ 512 w 1769"/>
                  <a:gd name="T31" fmla="*/ 165 h 306"/>
                  <a:gd name="T32" fmla="*/ 524 w 1769"/>
                  <a:gd name="T33" fmla="*/ 172 h 306"/>
                  <a:gd name="T34" fmla="*/ 536 w 1769"/>
                  <a:gd name="T35" fmla="*/ 172 h 306"/>
                  <a:gd name="T36" fmla="*/ 561 w 1769"/>
                  <a:gd name="T37" fmla="*/ 178 h 306"/>
                  <a:gd name="T38" fmla="*/ 567 w 1769"/>
                  <a:gd name="T39" fmla="*/ 184 h 306"/>
                  <a:gd name="T40" fmla="*/ 573 w 1769"/>
                  <a:gd name="T41" fmla="*/ 184 h 306"/>
                  <a:gd name="T42" fmla="*/ 616 w 1769"/>
                  <a:gd name="T43" fmla="*/ 184 h 306"/>
                  <a:gd name="T44" fmla="*/ 652 w 1769"/>
                  <a:gd name="T45" fmla="*/ 178 h 306"/>
                  <a:gd name="T46" fmla="*/ 664 w 1769"/>
                  <a:gd name="T47" fmla="*/ 178 h 306"/>
                  <a:gd name="T48" fmla="*/ 683 w 1769"/>
                  <a:gd name="T49" fmla="*/ 172 h 306"/>
                  <a:gd name="T50" fmla="*/ 695 w 1769"/>
                  <a:gd name="T51" fmla="*/ 165 h 306"/>
                  <a:gd name="T52" fmla="*/ 701 w 1769"/>
                  <a:gd name="T53" fmla="*/ 165 h 306"/>
                  <a:gd name="T54" fmla="*/ 738 w 1769"/>
                  <a:gd name="T55" fmla="*/ 140 h 306"/>
                  <a:gd name="T56" fmla="*/ 768 w 1769"/>
                  <a:gd name="T57" fmla="*/ 127 h 306"/>
                  <a:gd name="T58" fmla="*/ 811 w 1769"/>
                  <a:gd name="T59" fmla="*/ 89 h 306"/>
                  <a:gd name="T60" fmla="*/ 866 w 1769"/>
                  <a:gd name="T61" fmla="*/ 64 h 306"/>
                  <a:gd name="T62" fmla="*/ 969 w 1769"/>
                  <a:gd name="T63" fmla="*/ 19 h 306"/>
                  <a:gd name="T64" fmla="*/ 1006 w 1769"/>
                  <a:gd name="T65" fmla="*/ 6 h 306"/>
                  <a:gd name="T66" fmla="*/ 1042 w 1769"/>
                  <a:gd name="T67" fmla="*/ 0 h 306"/>
                  <a:gd name="T68" fmla="*/ 1091 w 1769"/>
                  <a:gd name="T69" fmla="*/ 0 h 306"/>
                  <a:gd name="T70" fmla="*/ 1146 w 1769"/>
                  <a:gd name="T71" fmla="*/ 6 h 306"/>
                  <a:gd name="T72" fmla="*/ 1152 w 1769"/>
                  <a:gd name="T73" fmla="*/ 13 h 306"/>
                  <a:gd name="T74" fmla="*/ 1164 w 1769"/>
                  <a:gd name="T75" fmla="*/ 32 h 306"/>
                  <a:gd name="T76" fmla="*/ 1177 w 1769"/>
                  <a:gd name="T77" fmla="*/ 44 h 306"/>
                  <a:gd name="T78" fmla="*/ 1183 w 1769"/>
                  <a:gd name="T79" fmla="*/ 57 h 306"/>
                  <a:gd name="T80" fmla="*/ 1207 w 1769"/>
                  <a:gd name="T81" fmla="*/ 76 h 306"/>
                  <a:gd name="T82" fmla="*/ 1219 w 1769"/>
                  <a:gd name="T83" fmla="*/ 89 h 306"/>
                  <a:gd name="T84" fmla="*/ 1231 w 1769"/>
                  <a:gd name="T85" fmla="*/ 102 h 306"/>
                  <a:gd name="T86" fmla="*/ 1256 w 1769"/>
                  <a:gd name="T87" fmla="*/ 121 h 306"/>
                  <a:gd name="T88" fmla="*/ 1268 w 1769"/>
                  <a:gd name="T89" fmla="*/ 127 h 306"/>
                  <a:gd name="T90" fmla="*/ 1286 w 1769"/>
                  <a:gd name="T91" fmla="*/ 127 h 306"/>
                  <a:gd name="T92" fmla="*/ 1298 w 1769"/>
                  <a:gd name="T93" fmla="*/ 127 h 306"/>
                  <a:gd name="T94" fmla="*/ 1311 w 1769"/>
                  <a:gd name="T95" fmla="*/ 127 h 306"/>
                  <a:gd name="T96" fmla="*/ 1390 w 1769"/>
                  <a:gd name="T97" fmla="*/ 146 h 306"/>
                  <a:gd name="T98" fmla="*/ 1469 w 1769"/>
                  <a:gd name="T99" fmla="*/ 159 h 306"/>
                  <a:gd name="T100" fmla="*/ 1628 w 1769"/>
                  <a:gd name="T101" fmla="*/ 172 h 306"/>
                  <a:gd name="T102" fmla="*/ 1664 w 1769"/>
                  <a:gd name="T103" fmla="*/ 184 h 306"/>
                  <a:gd name="T104" fmla="*/ 1695 w 1769"/>
                  <a:gd name="T105" fmla="*/ 191 h 306"/>
                  <a:gd name="T106" fmla="*/ 1719 w 1769"/>
                  <a:gd name="T107" fmla="*/ 197 h 306"/>
                  <a:gd name="T108" fmla="*/ 1744 w 1769"/>
                  <a:gd name="T109" fmla="*/ 197 h 306"/>
                  <a:gd name="T110" fmla="*/ 1762 w 1769"/>
                  <a:gd name="T111" fmla="*/ 203 h 306"/>
                  <a:gd name="T112" fmla="*/ 1768 w 1769"/>
                  <a:gd name="T113" fmla="*/ 203 h 30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769"/>
                  <a:gd name="T172" fmla="*/ 0 h 306"/>
                  <a:gd name="T173" fmla="*/ 1769 w 1769"/>
                  <a:gd name="T174" fmla="*/ 306 h 30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769" h="306">
                    <a:moveTo>
                      <a:pt x="0" y="305"/>
                    </a:moveTo>
                    <a:lnTo>
                      <a:pt x="30" y="273"/>
                    </a:lnTo>
                    <a:lnTo>
                      <a:pt x="61" y="241"/>
                    </a:lnTo>
                    <a:lnTo>
                      <a:pt x="122" y="203"/>
                    </a:lnTo>
                    <a:lnTo>
                      <a:pt x="177" y="165"/>
                    </a:lnTo>
                    <a:lnTo>
                      <a:pt x="195" y="152"/>
                    </a:lnTo>
                    <a:lnTo>
                      <a:pt x="213" y="140"/>
                    </a:lnTo>
                    <a:lnTo>
                      <a:pt x="231" y="127"/>
                    </a:lnTo>
                    <a:lnTo>
                      <a:pt x="256" y="121"/>
                    </a:lnTo>
                    <a:lnTo>
                      <a:pt x="292" y="102"/>
                    </a:lnTo>
                    <a:lnTo>
                      <a:pt x="335" y="89"/>
                    </a:lnTo>
                    <a:lnTo>
                      <a:pt x="372" y="102"/>
                    </a:lnTo>
                    <a:lnTo>
                      <a:pt x="414" y="121"/>
                    </a:lnTo>
                    <a:lnTo>
                      <a:pt x="488" y="152"/>
                    </a:lnTo>
                    <a:lnTo>
                      <a:pt x="500" y="159"/>
                    </a:lnTo>
                    <a:lnTo>
                      <a:pt x="512" y="165"/>
                    </a:lnTo>
                    <a:lnTo>
                      <a:pt x="524" y="172"/>
                    </a:lnTo>
                    <a:lnTo>
                      <a:pt x="536" y="172"/>
                    </a:lnTo>
                    <a:lnTo>
                      <a:pt x="561" y="178"/>
                    </a:lnTo>
                    <a:lnTo>
                      <a:pt x="567" y="184"/>
                    </a:lnTo>
                    <a:lnTo>
                      <a:pt x="573" y="184"/>
                    </a:lnTo>
                    <a:lnTo>
                      <a:pt x="616" y="184"/>
                    </a:lnTo>
                    <a:lnTo>
                      <a:pt x="652" y="178"/>
                    </a:lnTo>
                    <a:lnTo>
                      <a:pt x="664" y="178"/>
                    </a:lnTo>
                    <a:lnTo>
                      <a:pt x="683" y="172"/>
                    </a:lnTo>
                    <a:lnTo>
                      <a:pt x="695" y="165"/>
                    </a:lnTo>
                    <a:lnTo>
                      <a:pt x="701" y="165"/>
                    </a:lnTo>
                    <a:lnTo>
                      <a:pt x="738" y="140"/>
                    </a:lnTo>
                    <a:lnTo>
                      <a:pt x="768" y="127"/>
                    </a:lnTo>
                    <a:lnTo>
                      <a:pt x="811" y="89"/>
                    </a:lnTo>
                    <a:lnTo>
                      <a:pt x="866" y="64"/>
                    </a:lnTo>
                    <a:lnTo>
                      <a:pt x="969" y="19"/>
                    </a:lnTo>
                    <a:lnTo>
                      <a:pt x="1006" y="6"/>
                    </a:lnTo>
                    <a:lnTo>
                      <a:pt x="1042" y="0"/>
                    </a:lnTo>
                    <a:lnTo>
                      <a:pt x="1091" y="0"/>
                    </a:lnTo>
                    <a:lnTo>
                      <a:pt x="1146" y="6"/>
                    </a:lnTo>
                    <a:lnTo>
                      <a:pt x="1152" y="13"/>
                    </a:lnTo>
                    <a:lnTo>
                      <a:pt x="1164" y="32"/>
                    </a:lnTo>
                    <a:lnTo>
                      <a:pt x="1177" y="44"/>
                    </a:lnTo>
                    <a:lnTo>
                      <a:pt x="1183" y="57"/>
                    </a:lnTo>
                    <a:lnTo>
                      <a:pt x="1207" y="76"/>
                    </a:lnTo>
                    <a:lnTo>
                      <a:pt x="1219" y="89"/>
                    </a:lnTo>
                    <a:lnTo>
                      <a:pt x="1231" y="102"/>
                    </a:lnTo>
                    <a:lnTo>
                      <a:pt x="1256" y="121"/>
                    </a:lnTo>
                    <a:lnTo>
                      <a:pt x="1268" y="127"/>
                    </a:lnTo>
                    <a:lnTo>
                      <a:pt x="1286" y="127"/>
                    </a:lnTo>
                    <a:lnTo>
                      <a:pt x="1298" y="127"/>
                    </a:lnTo>
                    <a:lnTo>
                      <a:pt x="1311" y="127"/>
                    </a:lnTo>
                    <a:lnTo>
                      <a:pt x="1390" y="146"/>
                    </a:lnTo>
                    <a:lnTo>
                      <a:pt x="1469" y="159"/>
                    </a:lnTo>
                    <a:lnTo>
                      <a:pt x="1628" y="172"/>
                    </a:lnTo>
                    <a:lnTo>
                      <a:pt x="1664" y="184"/>
                    </a:lnTo>
                    <a:lnTo>
                      <a:pt x="1695" y="191"/>
                    </a:lnTo>
                    <a:lnTo>
                      <a:pt x="1719" y="197"/>
                    </a:lnTo>
                    <a:lnTo>
                      <a:pt x="1744" y="197"/>
                    </a:lnTo>
                    <a:lnTo>
                      <a:pt x="1762" y="203"/>
                    </a:lnTo>
                    <a:lnTo>
                      <a:pt x="1768" y="203"/>
                    </a:lnTo>
                  </a:path>
                </a:pathLst>
              </a:custGeom>
              <a:noFill/>
              <a:ln w="127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71" name="Freeform 28">
                <a:extLst>
                  <a:ext uri="{FF2B5EF4-FFF2-40B4-BE49-F238E27FC236}">
                    <a16:creationId xmlns:a16="http://schemas.microsoft.com/office/drawing/2014/main" id="{B036828B-7963-9C11-AFE2-B24CA19C09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6" y="3882"/>
                <a:ext cx="1760" cy="150"/>
              </a:xfrm>
              <a:custGeom>
                <a:avLst/>
                <a:gdLst>
                  <a:gd name="T0" fmla="*/ 0 w 1760"/>
                  <a:gd name="T1" fmla="*/ 104 h 150"/>
                  <a:gd name="T2" fmla="*/ 146 w 1760"/>
                  <a:gd name="T3" fmla="*/ 117 h 150"/>
                  <a:gd name="T4" fmla="*/ 286 w 1760"/>
                  <a:gd name="T5" fmla="*/ 123 h 150"/>
                  <a:gd name="T6" fmla="*/ 426 w 1760"/>
                  <a:gd name="T7" fmla="*/ 130 h 150"/>
                  <a:gd name="T8" fmla="*/ 578 w 1760"/>
                  <a:gd name="T9" fmla="*/ 130 h 150"/>
                  <a:gd name="T10" fmla="*/ 633 w 1760"/>
                  <a:gd name="T11" fmla="*/ 136 h 150"/>
                  <a:gd name="T12" fmla="*/ 675 w 1760"/>
                  <a:gd name="T13" fmla="*/ 143 h 150"/>
                  <a:gd name="T14" fmla="*/ 712 w 1760"/>
                  <a:gd name="T15" fmla="*/ 143 h 150"/>
                  <a:gd name="T16" fmla="*/ 742 w 1760"/>
                  <a:gd name="T17" fmla="*/ 143 h 150"/>
                  <a:gd name="T18" fmla="*/ 785 w 1760"/>
                  <a:gd name="T19" fmla="*/ 149 h 150"/>
                  <a:gd name="T20" fmla="*/ 828 w 1760"/>
                  <a:gd name="T21" fmla="*/ 149 h 150"/>
                  <a:gd name="T22" fmla="*/ 852 w 1760"/>
                  <a:gd name="T23" fmla="*/ 149 h 150"/>
                  <a:gd name="T24" fmla="*/ 882 w 1760"/>
                  <a:gd name="T25" fmla="*/ 143 h 150"/>
                  <a:gd name="T26" fmla="*/ 919 w 1760"/>
                  <a:gd name="T27" fmla="*/ 143 h 150"/>
                  <a:gd name="T28" fmla="*/ 974 w 1760"/>
                  <a:gd name="T29" fmla="*/ 143 h 150"/>
                  <a:gd name="T30" fmla="*/ 1035 w 1760"/>
                  <a:gd name="T31" fmla="*/ 143 h 150"/>
                  <a:gd name="T32" fmla="*/ 1108 w 1760"/>
                  <a:gd name="T33" fmla="*/ 136 h 150"/>
                  <a:gd name="T34" fmla="*/ 1205 w 1760"/>
                  <a:gd name="T35" fmla="*/ 136 h 150"/>
                  <a:gd name="T36" fmla="*/ 1315 w 1760"/>
                  <a:gd name="T37" fmla="*/ 136 h 150"/>
                  <a:gd name="T38" fmla="*/ 1357 w 1760"/>
                  <a:gd name="T39" fmla="*/ 136 h 150"/>
                  <a:gd name="T40" fmla="*/ 1400 w 1760"/>
                  <a:gd name="T41" fmla="*/ 130 h 150"/>
                  <a:gd name="T42" fmla="*/ 1418 w 1760"/>
                  <a:gd name="T43" fmla="*/ 130 h 150"/>
                  <a:gd name="T44" fmla="*/ 1442 w 1760"/>
                  <a:gd name="T45" fmla="*/ 117 h 150"/>
                  <a:gd name="T46" fmla="*/ 1479 w 1760"/>
                  <a:gd name="T47" fmla="*/ 104 h 150"/>
                  <a:gd name="T48" fmla="*/ 1546 w 1760"/>
                  <a:gd name="T49" fmla="*/ 78 h 150"/>
                  <a:gd name="T50" fmla="*/ 1607 w 1760"/>
                  <a:gd name="T51" fmla="*/ 52 h 150"/>
                  <a:gd name="T52" fmla="*/ 1662 w 1760"/>
                  <a:gd name="T53" fmla="*/ 39 h 150"/>
                  <a:gd name="T54" fmla="*/ 1710 w 1760"/>
                  <a:gd name="T55" fmla="*/ 26 h 150"/>
                  <a:gd name="T56" fmla="*/ 1735 w 1760"/>
                  <a:gd name="T57" fmla="*/ 13 h 150"/>
                  <a:gd name="T58" fmla="*/ 1759 w 1760"/>
                  <a:gd name="T59" fmla="*/ 0 h 15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760"/>
                  <a:gd name="T91" fmla="*/ 0 h 150"/>
                  <a:gd name="T92" fmla="*/ 1760 w 1760"/>
                  <a:gd name="T93" fmla="*/ 150 h 150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760" h="150">
                    <a:moveTo>
                      <a:pt x="0" y="104"/>
                    </a:moveTo>
                    <a:lnTo>
                      <a:pt x="146" y="117"/>
                    </a:lnTo>
                    <a:lnTo>
                      <a:pt x="286" y="123"/>
                    </a:lnTo>
                    <a:lnTo>
                      <a:pt x="426" y="130"/>
                    </a:lnTo>
                    <a:lnTo>
                      <a:pt x="578" y="130"/>
                    </a:lnTo>
                    <a:lnTo>
                      <a:pt x="633" y="136"/>
                    </a:lnTo>
                    <a:lnTo>
                      <a:pt x="675" y="143"/>
                    </a:lnTo>
                    <a:lnTo>
                      <a:pt x="712" y="143"/>
                    </a:lnTo>
                    <a:lnTo>
                      <a:pt x="742" y="143"/>
                    </a:lnTo>
                    <a:lnTo>
                      <a:pt x="785" y="149"/>
                    </a:lnTo>
                    <a:lnTo>
                      <a:pt x="828" y="149"/>
                    </a:lnTo>
                    <a:lnTo>
                      <a:pt x="852" y="149"/>
                    </a:lnTo>
                    <a:lnTo>
                      <a:pt x="882" y="143"/>
                    </a:lnTo>
                    <a:lnTo>
                      <a:pt x="919" y="143"/>
                    </a:lnTo>
                    <a:lnTo>
                      <a:pt x="974" y="143"/>
                    </a:lnTo>
                    <a:lnTo>
                      <a:pt x="1035" y="143"/>
                    </a:lnTo>
                    <a:lnTo>
                      <a:pt x="1108" y="136"/>
                    </a:lnTo>
                    <a:lnTo>
                      <a:pt x="1205" y="136"/>
                    </a:lnTo>
                    <a:lnTo>
                      <a:pt x="1315" y="136"/>
                    </a:lnTo>
                    <a:lnTo>
                      <a:pt x="1357" y="136"/>
                    </a:lnTo>
                    <a:lnTo>
                      <a:pt x="1400" y="130"/>
                    </a:lnTo>
                    <a:lnTo>
                      <a:pt x="1418" y="130"/>
                    </a:lnTo>
                    <a:lnTo>
                      <a:pt x="1442" y="117"/>
                    </a:lnTo>
                    <a:lnTo>
                      <a:pt x="1479" y="104"/>
                    </a:lnTo>
                    <a:lnTo>
                      <a:pt x="1546" y="78"/>
                    </a:lnTo>
                    <a:lnTo>
                      <a:pt x="1607" y="52"/>
                    </a:lnTo>
                    <a:lnTo>
                      <a:pt x="1662" y="39"/>
                    </a:lnTo>
                    <a:lnTo>
                      <a:pt x="1710" y="26"/>
                    </a:lnTo>
                    <a:lnTo>
                      <a:pt x="1735" y="13"/>
                    </a:lnTo>
                    <a:lnTo>
                      <a:pt x="1759" y="0"/>
                    </a:lnTo>
                  </a:path>
                </a:pathLst>
              </a:custGeom>
              <a:noFill/>
              <a:ln w="127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72" name="Freeform 29">
                <a:extLst>
                  <a:ext uri="{FF2B5EF4-FFF2-40B4-BE49-F238E27FC236}">
                    <a16:creationId xmlns:a16="http://schemas.microsoft.com/office/drawing/2014/main" id="{E16E1B83-CC34-BBF3-9D55-8711F32CA0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7" y="3976"/>
                <a:ext cx="1947" cy="153"/>
              </a:xfrm>
              <a:custGeom>
                <a:avLst/>
                <a:gdLst>
                  <a:gd name="T0" fmla="*/ 0 w 1947"/>
                  <a:gd name="T1" fmla="*/ 99 h 153"/>
                  <a:gd name="T2" fmla="*/ 124 w 1947"/>
                  <a:gd name="T3" fmla="*/ 112 h 153"/>
                  <a:gd name="T4" fmla="*/ 248 w 1947"/>
                  <a:gd name="T5" fmla="*/ 119 h 153"/>
                  <a:gd name="T6" fmla="*/ 304 w 1947"/>
                  <a:gd name="T7" fmla="*/ 132 h 153"/>
                  <a:gd name="T8" fmla="*/ 360 w 1947"/>
                  <a:gd name="T9" fmla="*/ 139 h 153"/>
                  <a:gd name="T10" fmla="*/ 391 w 1947"/>
                  <a:gd name="T11" fmla="*/ 139 h 153"/>
                  <a:gd name="T12" fmla="*/ 434 w 1947"/>
                  <a:gd name="T13" fmla="*/ 145 h 153"/>
                  <a:gd name="T14" fmla="*/ 508 w 1947"/>
                  <a:gd name="T15" fmla="*/ 145 h 153"/>
                  <a:gd name="T16" fmla="*/ 546 w 1947"/>
                  <a:gd name="T17" fmla="*/ 152 h 153"/>
                  <a:gd name="T18" fmla="*/ 577 w 1947"/>
                  <a:gd name="T19" fmla="*/ 152 h 153"/>
                  <a:gd name="T20" fmla="*/ 595 w 1947"/>
                  <a:gd name="T21" fmla="*/ 152 h 153"/>
                  <a:gd name="T22" fmla="*/ 601 w 1947"/>
                  <a:gd name="T23" fmla="*/ 152 h 153"/>
                  <a:gd name="T24" fmla="*/ 961 w 1947"/>
                  <a:gd name="T25" fmla="*/ 152 h 153"/>
                  <a:gd name="T26" fmla="*/ 1320 w 1947"/>
                  <a:gd name="T27" fmla="*/ 145 h 153"/>
                  <a:gd name="T28" fmla="*/ 1364 w 1947"/>
                  <a:gd name="T29" fmla="*/ 145 h 153"/>
                  <a:gd name="T30" fmla="*/ 1407 w 1947"/>
                  <a:gd name="T31" fmla="*/ 139 h 153"/>
                  <a:gd name="T32" fmla="*/ 1444 w 1947"/>
                  <a:gd name="T33" fmla="*/ 132 h 153"/>
                  <a:gd name="T34" fmla="*/ 1487 w 1947"/>
                  <a:gd name="T35" fmla="*/ 119 h 153"/>
                  <a:gd name="T36" fmla="*/ 1518 w 1947"/>
                  <a:gd name="T37" fmla="*/ 112 h 153"/>
                  <a:gd name="T38" fmla="*/ 1549 w 1947"/>
                  <a:gd name="T39" fmla="*/ 106 h 153"/>
                  <a:gd name="T40" fmla="*/ 1574 w 1947"/>
                  <a:gd name="T41" fmla="*/ 99 h 153"/>
                  <a:gd name="T42" fmla="*/ 1587 w 1947"/>
                  <a:gd name="T43" fmla="*/ 99 h 153"/>
                  <a:gd name="T44" fmla="*/ 1642 w 1947"/>
                  <a:gd name="T45" fmla="*/ 73 h 153"/>
                  <a:gd name="T46" fmla="*/ 1704 w 1947"/>
                  <a:gd name="T47" fmla="*/ 60 h 153"/>
                  <a:gd name="T48" fmla="*/ 1766 w 1947"/>
                  <a:gd name="T49" fmla="*/ 53 h 153"/>
                  <a:gd name="T50" fmla="*/ 1822 w 1947"/>
                  <a:gd name="T51" fmla="*/ 46 h 153"/>
                  <a:gd name="T52" fmla="*/ 1859 w 1947"/>
                  <a:gd name="T53" fmla="*/ 40 h 153"/>
                  <a:gd name="T54" fmla="*/ 1890 w 1947"/>
                  <a:gd name="T55" fmla="*/ 33 h 153"/>
                  <a:gd name="T56" fmla="*/ 1903 w 1947"/>
                  <a:gd name="T57" fmla="*/ 27 h 153"/>
                  <a:gd name="T58" fmla="*/ 1909 w 1947"/>
                  <a:gd name="T59" fmla="*/ 20 h 153"/>
                  <a:gd name="T60" fmla="*/ 1934 w 1947"/>
                  <a:gd name="T61" fmla="*/ 13 h 153"/>
                  <a:gd name="T62" fmla="*/ 1940 w 1947"/>
                  <a:gd name="T63" fmla="*/ 13 h 153"/>
                  <a:gd name="T64" fmla="*/ 1946 w 1947"/>
                  <a:gd name="T65" fmla="*/ 7 h 153"/>
                  <a:gd name="T66" fmla="*/ 1946 w 1947"/>
                  <a:gd name="T67" fmla="*/ 0 h 15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947"/>
                  <a:gd name="T103" fmla="*/ 0 h 153"/>
                  <a:gd name="T104" fmla="*/ 1947 w 1947"/>
                  <a:gd name="T105" fmla="*/ 153 h 15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947" h="153">
                    <a:moveTo>
                      <a:pt x="0" y="99"/>
                    </a:moveTo>
                    <a:lnTo>
                      <a:pt x="124" y="112"/>
                    </a:lnTo>
                    <a:lnTo>
                      <a:pt x="248" y="119"/>
                    </a:lnTo>
                    <a:lnTo>
                      <a:pt x="304" y="132"/>
                    </a:lnTo>
                    <a:lnTo>
                      <a:pt x="360" y="139"/>
                    </a:lnTo>
                    <a:lnTo>
                      <a:pt x="391" y="139"/>
                    </a:lnTo>
                    <a:lnTo>
                      <a:pt x="434" y="145"/>
                    </a:lnTo>
                    <a:lnTo>
                      <a:pt x="508" y="145"/>
                    </a:lnTo>
                    <a:lnTo>
                      <a:pt x="546" y="152"/>
                    </a:lnTo>
                    <a:lnTo>
                      <a:pt x="577" y="152"/>
                    </a:lnTo>
                    <a:lnTo>
                      <a:pt x="595" y="152"/>
                    </a:lnTo>
                    <a:lnTo>
                      <a:pt x="601" y="152"/>
                    </a:lnTo>
                    <a:lnTo>
                      <a:pt x="961" y="152"/>
                    </a:lnTo>
                    <a:lnTo>
                      <a:pt x="1320" y="145"/>
                    </a:lnTo>
                    <a:lnTo>
                      <a:pt x="1364" y="145"/>
                    </a:lnTo>
                    <a:lnTo>
                      <a:pt x="1407" y="139"/>
                    </a:lnTo>
                    <a:lnTo>
                      <a:pt x="1444" y="132"/>
                    </a:lnTo>
                    <a:lnTo>
                      <a:pt x="1487" y="119"/>
                    </a:lnTo>
                    <a:lnTo>
                      <a:pt x="1518" y="112"/>
                    </a:lnTo>
                    <a:lnTo>
                      <a:pt x="1549" y="106"/>
                    </a:lnTo>
                    <a:lnTo>
                      <a:pt x="1574" y="99"/>
                    </a:lnTo>
                    <a:lnTo>
                      <a:pt x="1587" y="99"/>
                    </a:lnTo>
                    <a:lnTo>
                      <a:pt x="1642" y="73"/>
                    </a:lnTo>
                    <a:lnTo>
                      <a:pt x="1704" y="60"/>
                    </a:lnTo>
                    <a:lnTo>
                      <a:pt x="1766" y="53"/>
                    </a:lnTo>
                    <a:lnTo>
                      <a:pt x="1822" y="46"/>
                    </a:lnTo>
                    <a:lnTo>
                      <a:pt x="1859" y="40"/>
                    </a:lnTo>
                    <a:lnTo>
                      <a:pt x="1890" y="33"/>
                    </a:lnTo>
                    <a:lnTo>
                      <a:pt x="1903" y="27"/>
                    </a:lnTo>
                    <a:lnTo>
                      <a:pt x="1909" y="20"/>
                    </a:lnTo>
                    <a:lnTo>
                      <a:pt x="1934" y="13"/>
                    </a:lnTo>
                    <a:lnTo>
                      <a:pt x="1940" y="13"/>
                    </a:lnTo>
                    <a:lnTo>
                      <a:pt x="1946" y="7"/>
                    </a:lnTo>
                    <a:lnTo>
                      <a:pt x="1946" y="0"/>
                    </a:lnTo>
                  </a:path>
                </a:pathLst>
              </a:custGeom>
              <a:noFill/>
              <a:ln w="127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grpSp>
            <p:nvGrpSpPr>
              <p:cNvPr id="73" name="Group 30">
                <a:extLst>
                  <a:ext uri="{FF2B5EF4-FFF2-40B4-BE49-F238E27FC236}">
                    <a16:creationId xmlns:a16="http://schemas.microsoft.com/office/drawing/2014/main" id="{CF92C6EE-8344-16FF-24D3-C9B724F617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9" y="3744"/>
                <a:ext cx="191" cy="191"/>
                <a:chOff x="3889" y="3744"/>
                <a:chExt cx="191" cy="191"/>
              </a:xfrm>
            </p:grpSpPr>
            <p:sp>
              <p:nvSpPr>
                <p:cNvPr id="84" name="Oval 31">
                  <a:extLst>
                    <a:ext uri="{FF2B5EF4-FFF2-40B4-BE49-F238E27FC236}">
                      <a16:creationId xmlns:a16="http://schemas.microsoft.com/office/drawing/2014/main" id="{FBAD833D-EB52-1AE1-8AAA-EED6F1F4CC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89" y="3792"/>
                  <a:ext cx="190" cy="94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GB" altLang="tr-TR"/>
                </a:p>
              </p:txBody>
            </p:sp>
            <p:sp>
              <p:nvSpPr>
                <p:cNvPr id="85" name="Line 32">
                  <a:extLst>
                    <a:ext uri="{FF2B5EF4-FFF2-40B4-BE49-F238E27FC236}">
                      <a16:creationId xmlns:a16="http://schemas.microsoft.com/office/drawing/2014/main" id="{754893E1-AD7B-EE29-5D94-A7EE9DE927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89" y="3744"/>
                  <a:ext cx="46" cy="4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86" name="Line 33">
                  <a:extLst>
                    <a:ext uri="{FF2B5EF4-FFF2-40B4-BE49-F238E27FC236}">
                      <a16:creationId xmlns:a16="http://schemas.microsoft.com/office/drawing/2014/main" id="{DAF4CFB0-3BEA-1953-C545-5287E5F002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84" y="3744"/>
                  <a:ext cx="0" cy="4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87" name="Line 34">
                  <a:extLst>
                    <a:ext uri="{FF2B5EF4-FFF2-40B4-BE49-F238E27FC236}">
                      <a16:creationId xmlns:a16="http://schemas.microsoft.com/office/drawing/2014/main" id="{F19C31B7-B1C5-7FBB-4800-652D76F763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033" y="3744"/>
                  <a:ext cx="46" cy="4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88" name="Line 35">
                  <a:extLst>
                    <a:ext uri="{FF2B5EF4-FFF2-40B4-BE49-F238E27FC236}">
                      <a16:creationId xmlns:a16="http://schemas.microsoft.com/office/drawing/2014/main" id="{025EB39F-83F3-4E66-06E0-7DF369DABA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890" y="3889"/>
                  <a:ext cx="46" cy="4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89" name="Line 36">
                  <a:extLst>
                    <a:ext uri="{FF2B5EF4-FFF2-40B4-BE49-F238E27FC236}">
                      <a16:creationId xmlns:a16="http://schemas.microsoft.com/office/drawing/2014/main" id="{8FC45101-44B2-6C7C-2FB3-CFEBF95A9F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84" y="3889"/>
                  <a:ext cx="0" cy="4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90" name="Line 37">
                  <a:extLst>
                    <a:ext uri="{FF2B5EF4-FFF2-40B4-BE49-F238E27FC236}">
                      <a16:creationId xmlns:a16="http://schemas.microsoft.com/office/drawing/2014/main" id="{18C22E6A-6F17-3DFE-E5AF-A34C9A631C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34" y="3889"/>
                  <a:ext cx="46" cy="4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91" name="Line 38">
                  <a:extLst>
                    <a:ext uri="{FF2B5EF4-FFF2-40B4-BE49-F238E27FC236}">
                      <a16:creationId xmlns:a16="http://schemas.microsoft.com/office/drawing/2014/main" id="{B9699B5A-6A9C-AE50-AE10-A12ADD36F9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080" y="3792"/>
                  <a:ext cx="0" cy="4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92" name="Line 39">
                  <a:extLst>
                    <a:ext uri="{FF2B5EF4-FFF2-40B4-BE49-F238E27FC236}">
                      <a16:creationId xmlns:a16="http://schemas.microsoft.com/office/drawing/2014/main" id="{CDAF7833-EFF3-3AED-4E25-D8B91813C2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80" y="3841"/>
                  <a:ext cx="0" cy="4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</p:grpSp>
          <p:grpSp>
            <p:nvGrpSpPr>
              <p:cNvPr id="74" name="Group 40">
                <a:extLst>
                  <a:ext uri="{FF2B5EF4-FFF2-40B4-BE49-F238E27FC236}">
                    <a16:creationId xmlns:a16="http://schemas.microsoft.com/office/drawing/2014/main" id="{4B517477-5948-B2A4-62B2-882D919AAF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77" y="3744"/>
                <a:ext cx="191" cy="191"/>
                <a:chOff x="4177" y="3744"/>
                <a:chExt cx="191" cy="191"/>
              </a:xfrm>
            </p:grpSpPr>
            <p:sp>
              <p:nvSpPr>
                <p:cNvPr id="75" name="Oval 41">
                  <a:extLst>
                    <a:ext uri="{FF2B5EF4-FFF2-40B4-BE49-F238E27FC236}">
                      <a16:creationId xmlns:a16="http://schemas.microsoft.com/office/drawing/2014/main" id="{C528BA1F-9A29-7DCE-78C1-E798FCCFCF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77" y="3792"/>
                  <a:ext cx="190" cy="94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GB" altLang="tr-TR"/>
                </a:p>
              </p:txBody>
            </p:sp>
            <p:sp>
              <p:nvSpPr>
                <p:cNvPr id="76" name="Line 42">
                  <a:extLst>
                    <a:ext uri="{FF2B5EF4-FFF2-40B4-BE49-F238E27FC236}">
                      <a16:creationId xmlns:a16="http://schemas.microsoft.com/office/drawing/2014/main" id="{B75533D5-CD7F-1737-C96F-C24A689288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177" y="3744"/>
                  <a:ext cx="46" cy="4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77" name="Line 43">
                  <a:extLst>
                    <a:ext uri="{FF2B5EF4-FFF2-40B4-BE49-F238E27FC236}">
                      <a16:creationId xmlns:a16="http://schemas.microsoft.com/office/drawing/2014/main" id="{9130AE2A-8C7C-20D3-A879-603FC9C58C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72" y="3744"/>
                  <a:ext cx="0" cy="4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78" name="Line 44">
                  <a:extLst>
                    <a:ext uri="{FF2B5EF4-FFF2-40B4-BE49-F238E27FC236}">
                      <a16:creationId xmlns:a16="http://schemas.microsoft.com/office/drawing/2014/main" id="{FACE8454-CBE5-222E-6A5E-20B785EA5F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321" y="3744"/>
                  <a:ext cx="46" cy="4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79" name="Line 45">
                  <a:extLst>
                    <a:ext uri="{FF2B5EF4-FFF2-40B4-BE49-F238E27FC236}">
                      <a16:creationId xmlns:a16="http://schemas.microsoft.com/office/drawing/2014/main" id="{D5C175BC-DAC6-FFA6-7957-C6733107B6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178" y="3889"/>
                  <a:ext cx="46" cy="4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80" name="Line 46">
                  <a:extLst>
                    <a:ext uri="{FF2B5EF4-FFF2-40B4-BE49-F238E27FC236}">
                      <a16:creationId xmlns:a16="http://schemas.microsoft.com/office/drawing/2014/main" id="{0958E7B9-D1CF-898E-29F0-66A4A16232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72" y="3889"/>
                  <a:ext cx="0" cy="4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81" name="Line 47">
                  <a:extLst>
                    <a:ext uri="{FF2B5EF4-FFF2-40B4-BE49-F238E27FC236}">
                      <a16:creationId xmlns:a16="http://schemas.microsoft.com/office/drawing/2014/main" id="{FE85D678-BFF6-8EDE-9026-24AE569C41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22" y="3889"/>
                  <a:ext cx="46" cy="4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82" name="Line 48">
                  <a:extLst>
                    <a:ext uri="{FF2B5EF4-FFF2-40B4-BE49-F238E27FC236}">
                      <a16:creationId xmlns:a16="http://schemas.microsoft.com/office/drawing/2014/main" id="{C6F88C3B-5D13-D74F-A47A-9CFED5FD5E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368" y="3792"/>
                  <a:ext cx="0" cy="4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83" name="Line 49">
                  <a:extLst>
                    <a:ext uri="{FF2B5EF4-FFF2-40B4-BE49-F238E27FC236}">
                      <a16:creationId xmlns:a16="http://schemas.microsoft.com/office/drawing/2014/main" id="{A93D173B-3619-70B4-D41B-9219B68748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68" y="3841"/>
                  <a:ext cx="0" cy="4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</p:grpSp>
        </p:grpSp>
        <p:sp>
          <p:nvSpPr>
            <p:cNvPr id="65" name="Rectangle 50">
              <a:extLst>
                <a:ext uri="{FF2B5EF4-FFF2-40B4-BE49-F238E27FC236}">
                  <a16:creationId xmlns:a16="http://schemas.microsoft.com/office/drawing/2014/main" id="{055B1040-D377-7B5C-A245-A3BA058476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3552"/>
              <a:ext cx="672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GB" altLang="tr-TR" sz="2000" baseline="-25000" dirty="0">
                  <a:latin typeface="Tahoma" panose="020B0604030504040204" pitchFamily="34" charset="0"/>
                </a:rPr>
                <a:t>Food source</a:t>
              </a:r>
            </a:p>
          </p:txBody>
        </p:sp>
        <p:sp>
          <p:nvSpPr>
            <p:cNvPr id="66" name="Rectangle 51">
              <a:extLst>
                <a:ext uri="{FF2B5EF4-FFF2-40B4-BE49-F238E27FC236}">
                  <a16:creationId xmlns:a16="http://schemas.microsoft.com/office/drawing/2014/main" id="{903497F9-90CE-7C87-4896-7DD83F8B7B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600"/>
              <a:ext cx="283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GB" altLang="tr-TR" sz="2000" baseline="-25000">
                  <a:latin typeface="Tahoma" panose="020B0604030504040204" pitchFamily="34" charset="0"/>
                </a:rPr>
                <a:t>Nest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5932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B1DC15E-9D99-CBDA-DAE6-419428093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Ant </a:t>
            </a:r>
            <a:r>
              <a:rPr lang="tr-TR" dirty="0" err="1"/>
              <a:t>Foraging</a:t>
            </a:r>
            <a:endParaRPr lang="tr-TR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4BE54792-77A8-7149-D0AD-667034C4EF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6" r="1176" b="4834"/>
          <a:stretch/>
        </p:blipFill>
        <p:spPr bwMode="auto">
          <a:xfrm>
            <a:off x="2649919" y="1911096"/>
            <a:ext cx="6942137" cy="4024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6635CABF-189A-3DCD-97B7-164138619C76}"/>
              </a:ext>
            </a:extLst>
          </p:cNvPr>
          <p:cNvSpPr txBox="1"/>
          <p:nvPr/>
        </p:nvSpPr>
        <p:spPr>
          <a:xfrm>
            <a:off x="3218688" y="5020056"/>
            <a:ext cx="6124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/>
              <a:t>Two</a:t>
            </a:r>
            <a:r>
              <a:rPr lang="tr-TR" dirty="0"/>
              <a:t> </a:t>
            </a:r>
            <a:r>
              <a:rPr lang="tr-TR" dirty="0" err="1"/>
              <a:t>ants</a:t>
            </a:r>
            <a:r>
              <a:rPr lang="tr-TR" dirty="0"/>
              <a:t> start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equal</a:t>
            </a:r>
            <a:r>
              <a:rPr lang="tr-TR" dirty="0"/>
              <a:t> </a:t>
            </a:r>
            <a:r>
              <a:rPr lang="tr-TR" dirty="0" err="1"/>
              <a:t>probability</a:t>
            </a:r>
            <a:r>
              <a:rPr lang="tr-TR" dirty="0"/>
              <a:t> of </a:t>
            </a:r>
            <a:r>
              <a:rPr lang="tr-TR" dirty="0" err="1"/>
              <a:t>going</a:t>
            </a:r>
            <a:r>
              <a:rPr lang="tr-TR" dirty="0"/>
              <a:t> on </a:t>
            </a:r>
            <a:r>
              <a:rPr lang="tr-TR" dirty="0" err="1"/>
              <a:t>either</a:t>
            </a:r>
            <a:r>
              <a:rPr lang="tr-TR" dirty="0"/>
              <a:t> </a:t>
            </a:r>
            <a:r>
              <a:rPr lang="tr-TR" dirty="0" err="1"/>
              <a:t>path</a:t>
            </a:r>
            <a:r>
              <a:rPr lang="tr-T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7662371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1509</Words>
  <Application>Microsoft Macintosh PowerPoint</Application>
  <PresentationFormat>Geniş ekran</PresentationFormat>
  <Paragraphs>232</Paragraphs>
  <Slides>35</Slides>
  <Notes>0</Notes>
  <HiddenSlides>0</HiddenSlides>
  <MMClips>1</MMClips>
  <ScaleCrop>false</ScaleCrop>
  <HeadingPairs>
    <vt:vector size="8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2</vt:i4>
      </vt:variant>
      <vt:variant>
        <vt:lpstr>Slayt Başlıkları</vt:lpstr>
      </vt:variant>
      <vt:variant>
        <vt:i4>35</vt:i4>
      </vt:variant>
    </vt:vector>
  </HeadingPairs>
  <TitlesOfParts>
    <vt:vector size="47" baseType="lpstr">
      <vt:lpstr>Arial</vt:lpstr>
      <vt:lpstr>Arial Narrow</vt:lpstr>
      <vt:lpstr>Calisto MT</vt:lpstr>
      <vt:lpstr>Cambria Math</vt:lpstr>
      <vt:lpstr>Courier New</vt:lpstr>
      <vt:lpstr>Franklin Gothic Medium</vt:lpstr>
      <vt:lpstr>Tahoma</vt:lpstr>
      <vt:lpstr>Times New Roman</vt:lpstr>
      <vt:lpstr>Univers Condensed</vt:lpstr>
      <vt:lpstr>ChronicleVTI</vt:lpstr>
      <vt:lpstr>Equation</vt:lpstr>
      <vt:lpstr>Equation.3</vt:lpstr>
      <vt:lpstr>Ant Colony Optimization (ACO)</vt:lpstr>
      <vt:lpstr>Ant Colony Optimization (ACO)</vt:lpstr>
      <vt:lpstr>A key concept:  Stigmergy</vt:lpstr>
      <vt:lpstr>Stigmergy in Ants </vt:lpstr>
      <vt:lpstr>Stigmergy in Ants </vt:lpstr>
      <vt:lpstr>Big takeaways</vt:lpstr>
      <vt:lpstr>Ant Behavıor</vt:lpstr>
      <vt:lpstr>Pheromone Trails</vt:lpstr>
      <vt:lpstr>Ant Foraging</vt:lpstr>
      <vt:lpstr>Ant Foraging</vt:lpstr>
      <vt:lpstr>Ant Foraging</vt:lpstr>
      <vt:lpstr>Ant Foraging</vt:lpstr>
      <vt:lpstr>Ant Foraging</vt:lpstr>
      <vt:lpstr>Ant Foraging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The transition rule</vt:lpstr>
      <vt:lpstr>Global pheromone update</vt:lpstr>
      <vt:lpstr>ACO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 Colony Optimization (ACO)</dc:title>
  <dc:creator>Burak  Kürkçü</dc:creator>
  <cp:lastModifiedBy>Burak  Kürkçü</cp:lastModifiedBy>
  <cp:revision>2</cp:revision>
  <dcterms:created xsi:type="dcterms:W3CDTF">2022-05-11T07:14:23Z</dcterms:created>
  <dcterms:modified xsi:type="dcterms:W3CDTF">2022-05-11T09:58:32Z</dcterms:modified>
</cp:coreProperties>
</file>